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8" r:id="rId5"/>
    <p:sldId id="259" r:id="rId6"/>
    <p:sldId id="260" r:id="rId7"/>
    <p:sldId id="267" r:id="rId8"/>
    <p:sldId id="261" r:id="rId9"/>
    <p:sldId id="262" r:id="rId10"/>
    <p:sldId id="263" r:id="rId11"/>
    <p:sldId id="264" r:id="rId12"/>
    <p:sldId id="265" r:id="rId13"/>
    <p:sldId id="266" r:id="rId14"/>
  </p:sldIdLst>
  <p:sldSz cx="18288000" cy="10287000"/>
  <p:notesSz cx="6858000" cy="9144000"/>
  <p:embeddedFontLst>
    <p:embeddedFont>
      <p:font typeface="Asap" panose="020B0604020202020204" charset="0"/>
      <p:regular r:id="rId15"/>
    </p:embeddedFont>
    <p:embeddedFont>
      <p:font typeface="Asap Bold" panose="020B0604020202020204" charset="0"/>
      <p:regular r:id="rId16"/>
    </p:embeddedFont>
    <p:embeddedFont>
      <p:font typeface="Asap Semi-Bold" panose="020B0604020202020204" charset="0"/>
      <p:regular r:id="rId17"/>
    </p:embeddedFont>
    <p:embeddedFont>
      <p:font typeface="Calibri" panose="020F0502020204030204" pitchFamily="34" charset="0"/>
      <p:regular r:id="rId18"/>
      <p:bold r:id="rId19"/>
      <p:italic r:id="rId20"/>
      <p:boldItalic r:id="rId21"/>
    </p:embeddedFont>
    <p:embeddedFont>
      <p:font typeface="Cambria" panose="02040503050406030204" pitchFamily="18" charset="0"/>
      <p:regular r:id="rId22"/>
      <p:bold r:id="rId23"/>
      <p:italic r:id="rId24"/>
      <p:boldItalic r:id="rId25"/>
    </p:embeddedFont>
    <p:embeddedFont>
      <p:font typeface="Open Sans" panose="020B0606030504020204" pitchFamily="34" charset="0"/>
      <p:regular r:id="rId26"/>
      <p:bold r:id="rId27"/>
      <p:italic r:id="rId28"/>
      <p:boldItalic r:id="rId29"/>
    </p:embeddedFont>
    <p:embeddedFont>
      <p:font typeface="Raleway Bold"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ần Hửu Hậu" initials="THH" lastIdx="1" clrIdx="0">
    <p:extLst>
      <p:ext uri="{19B8F6BF-5375-455C-9EA6-DF929625EA0E}">
        <p15:presenceInfo xmlns:p15="http://schemas.microsoft.com/office/powerpoint/2012/main" userId="1623d18bc58d707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0" d="100"/>
          <a:sy n="50" d="100"/>
        </p:scale>
        <p:origin x="254" y="57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6A6A6"/>
        </a:solidFill>
        <a:effectLst/>
      </p:bgPr>
    </p:bg>
    <p:spTree>
      <p:nvGrpSpPr>
        <p:cNvPr id="1" name=""/>
        <p:cNvGrpSpPr/>
        <p:nvPr/>
      </p:nvGrpSpPr>
      <p:grpSpPr>
        <a:xfrm>
          <a:off x="0" y="0"/>
          <a:ext cx="0" cy="0"/>
          <a:chOff x="0" y="0"/>
          <a:chExt cx="0" cy="0"/>
        </a:xfrm>
      </p:grpSpPr>
      <p:grpSp>
        <p:nvGrpSpPr>
          <p:cNvPr id="2" name="Group 2"/>
          <p:cNvGrpSpPr/>
          <p:nvPr/>
        </p:nvGrpSpPr>
        <p:grpSpPr>
          <a:xfrm>
            <a:off x="11293105" y="0"/>
            <a:ext cx="7004420" cy="10287000"/>
            <a:chOff x="0" y="0"/>
            <a:chExt cx="9339227" cy="13716000"/>
          </a:xfrm>
        </p:grpSpPr>
        <p:pic>
          <p:nvPicPr>
            <p:cNvPr id="3" name="Picture 3"/>
            <p:cNvPicPr>
              <a:picLocks noChangeAspect="1"/>
            </p:cNvPicPr>
            <p:nvPr/>
          </p:nvPicPr>
          <p:blipFill>
            <a:blip r:embed="rId2"/>
            <a:srcRect l="5629" r="5629"/>
            <a:stretch>
              <a:fillRect/>
            </a:stretch>
          </p:blipFill>
          <p:spPr>
            <a:xfrm>
              <a:off x="0" y="0"/>
              <a:ext cx="9339227" cy="13716000"/>
            </a:xfrm>
            <a:prstGeom prst="rect">
              <a:avLst/>
            </a:prstGeom>
          </p:spPr>
        </p:pic>
      </p:grpSp>
      <p:sp>
        <p:nvSpPr>
          <p:cNvPr id="4" name="AutoShape 4"/>
          <p:cNvSpPr/>
          <p:nvPr/>
        </p:nvSpPr>
        <p:spPr>
          <a:xfrm>
            <a:off x="310546" y="6576561"/>
            <a:ext cx="10982550" cy="9525"/>
          </a:xfrm>
          <a:prstGeom prst="line">
            <a:avLst/>
          </a:prstGeom>
          <a:ln w="19050" cap="rnd">
            <a:solidFill>
              <a:srgbClr val="FFFFFF"/>
            </a:solidFill>
            <a:prstDash val="solid"/>
            <a:headEnd type="none" w="sm" len="sm"/>
            <a:tailEnd type="none" w="sm" len="sm"/>
          </a:ln>
        </p:spPr>
      </p:sp>
      <p:grpSp>
        <p:nvGrpSpPr>
          <p:cNvPr id="5" name="Group 5"/>
          <p:cNvGrpSpPr/>
          <p:nvPr/>
        </p:nvGrpSpPr>
        <p:grpSpPr>
          <a:xfrm rot="5400000">
            <a:off x="-2741" y="2741"/>
            <a:ext cx="3426036" cy="342055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FFFF">
                <a:alpha val="1961"/>
              </a:srgbClr>
            </a:solidFill>
          </p:spPr>
        </p:sp>
      </p:grpSp>
      <p:grpSp>
        <p:nvGrpSpPr>
          <p:cNvPr id="7" name="Group 7"/>
          <p:cNvGrpSpPr/>
          <p:nvPr/>
        </p:nvGrpSpPr>
        <p:grpSpPr>
          <a:xfrm rot="-10800000">
            <a:off x="17084797" y="0"/>
            <a:ext cx="1212728" cy="1210788"/>
            <a:chOff x="0" y="0"/>
            <a:chExt cx="6350000" cy="6339840"/>
          </a:xfrm>
        </p:grpSpPr>
        <p:sp>
          <p:nvSpPr>
            <p:cNvPr id="8" name="Freeform 8"/>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sp>
        <p:nvSpPr>
          <p:cNvPr id="9" name="TextBox 9"/>
          <p:cNvSpPr txBox="1"/>
          <p:nvPr/>
        </p:nvSpPr>
        <p:spPr>
          <a:xfrm>
            <a:off x="566833" y="3086853"/>
            <a:ext cx="10507878" cy="2991490"/>
          </a:xfrm>
          <a:prstGeom prst="rect">
            <a:avLst/>
          </a:prstGeom>
        </p:spPr>
        <p:txBody>
          <a:bodyPr lIns="0" tIns="0" rIns="0" bIns="0" rtlCol="0" anchor="t">
            <a:spAutoFit/>
          </a:bodyPr>
          <a:lstStyle/>
          <a:p>
            <a:pPr algn="l">
              <a:lnSpc>
                <a:spcPts val="11964"/>
              </a:lnSpc>
              <a:spcBef>
                <a:spcPct val="0"/>
              </a:spcBef>
            </a:pPr>
            <a:r>
              <a:rPr lang="en-US" sz="8546" b="1">
                <a:solidFill>
                  <a:srgbClr val="DFEB33"/>
                </a:solidFill>
                <a:latin typeface="Raleway Bold"/>
                <a:ea typeface="Raleway Bold"/>
                <a:cs typeface="Raleway Bold"/>
                <a:sym typeface="Raleway Bold"/>
              </a:rPr>
              <a:t>BÁO CÁO KIỂM THỬ WEB VY FOOD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741" y="2741"/>
            <a:ext cx="3426036" cy="3420554"/>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545454">
                <a:alpha val="3922"/>
              </a:srgbClr>
            </a:solidFill>
          </p:spPr>
        </p:sp>
      </p:grpSp>
      <p:sp>
        <p:nvSpPr>
          <p:cNvPr id="4" name="Freeform 4"/>
          <p:cNvSpPr/>
          <p:nvPr/>
        </p:nvSpPr>
        <p:spPr>
          <a:xfrm>
            <a:off x="1424361" y="906678"/>
            <a:ext cx="239123" cy="244044"/>
          </a:xfrm>
          <a:custGeom>
            <a:avLst/>
            <a:gdLst/>
            <a:ahLst/>
            <a:cxnLst/>
            <a:rect l="l" t="t" r="r" b="b"/>
            <a:pathLst>
              <a:path w="239123" h="244044">
                <a:moveTo>
                  <a:pt x="0" y="0"/>
                </a:moveTo>
                <a:lnTo>
                  <a:pt x="239124" y="0"/>
                </a:lnTo>
                <a:lnTo>
                  <a:pt x="239124" y="244044"/>
                </a:lnTo>
                <a:lnTo>
                  <a:pt x="0" y="244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rot="-10800000">
            <a:off x="17084797" y="0"/>
            <a:ext cx="1212728" cy="1210788"/>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sp>
        <p:nvSpPr>
          <p:cNvPr id="7" name="Freeform 7"/>
          <p:cNvSpPr/>
          <p:nvPr/>
        </p:nvSpPr>
        <p:spPr>
          <a:xfrm>
            <a:off x="7017404" y="1391169"/>
            <a:ext cx="10900130" cy="3419334"/>
          </a:xfrm>
          <a:custGeom>
            <a:avLst/>
            <a:gdLst/>
            <a:ahLst/>
            <a:cxnLst/>
            <a:rect l="l" t="t" r="r" b="b"/>
            <a:pathLst>
              <a:path w="10900130" h="3419334">
                <a:moveTo>
                  <a:pt x="0" y="0"/>
                </a:moveTo>
                <a:lnTo>
                  <a:pt x="10900130" y="0"/>
                </a:lnTo>
                <a:lnTo>
                  <a:pt x="10900130" y="3419334"/>
                </a:lnTo>
                <a:lnTo>
                  <a:pt x="0" y="3419334"/>
                </a:lnTo>
                <a:lnTo>
                  <a:pt x="0" y="0"/>
                </a:lnTo>
                <a:close/>
              </a:path>
            </a:pathLst>
          </a:custGeom>
          <a:blipFill>
            <a:blip r:embed="rId4"/>
            <a:stretch>
              <a:fillRect/>
            </a:stretch>
          </a:blipFill>
        </p:spPr>
      </p:sp>
      <p:sp>
        <p:nvSpPr>
          <p:cNvPr id="8" name="Freeform 8"/>
          <p:cNvSpPr/>
          <p:nvPr/>
        </p:nvSpPr>
        <p:spPr>
          <a:xfrm>
            <a:off x="7017404" y="5398684"/>
            <a:ext cx="10965936" cy="3299207"/>
          </a:xfrm>
          <a:custGeom>
            <a:avLst/>
            <a:gdLst/>
            <a:ahLst/>
            <a:cxnLst/>
            <a:rect l="l" t="t" r="r" b="b"/>
            <a:pathLst>
              <a:path w="10965936" h="3299207">
                <a:moveTo>
                  <a:pt x="0" y="0"/>
                </a:moveTo>
                <a:lnTo>
                  <a:pt x="10965936" y="0"/>
                </a:lnTo>
                <a:lnTo>
                  <a:pt x="10965936" y="3299207"/>
                </a:lnTo>
                <a:lnTo>
                  <a:pt x="0" y="3299207"/>
                </a:lnTo>
                <a:lnTo>
                  <a:pt x="0" y="0"/>
                </a:lnTo>
                <a:close/>
              </a:path>
            </a:pathLst>
          </a:custGeom>
          <a:blipFill>
            <a:blip r:embed="rId5"/>
            <a:stretch>
              <a:fillRect/>
            </a:stretch>
          </a:blipFill>
        </p:spPr>
      </p:sp>
      <p:sp>
        <p:nvSpPr>
          <p:cNvPr id="9" name="TextBox 9"/>
          <p:cNvSpPr txBox="1"/>
          <p:nvPr/>
        </p:nvSpPr>
        <p:spPr>
          <a:xfrm>
            <a:off x="1028700" y="3503958"/>
            <a:ext cx="4305321" cy="1478817"/>
          </a:xfrm>
          <a:prstGeom prst="rect">
            <a:avLst/>
          </a:prstGeom>
        </p:spPr>
        <p:txBody>
          <a:bodyPr lIns="0" tIns="0" rIns="0" bIns="0" rtlCol="0" anchor="t">
            <a:spAutoFit/>
          </a:bodyPr>
          <a:lstStyle/>
          <a:p>
            <a:pPr algn="l">
              <a:lnSpc>
                <a:spcPts val="6036"/>
              </a:lnSpc>
            </a:pPr>
            <a:r>
              <a:rPr lang="en-US" sz="3796" spc="-15">
                <a:solidFill>
                  <a:srgbClr val="272524"/>
                </a:solidFill>
                <a:latin typeface="Asap"/>
                <a:ea typeface="Asap"/>
                <a:cs typeface="Asap"/>
                <a:sym typeface="Asap"/>
              </a:rPr>
              <a:t>Xóa không đúng khách hàng đã chọn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02B3D"/>
        </a:solidFill>
        <a:effectLst/>
      </p:bgPr>
    </p:bg>
    <p:spTree>
      <p:nvGrpSpPr>
        <p:cNvPr id="1" name=""/>
        <p:cNvGrpSpPr/>
        <p:nvPr/>
      </p:nvGrpSpPr>
      <p:grpSpPr>
        <a:xfrm>
          <a:off x="0" y="0"/>
          <a:ext cx="0" cy="0"/>
          <a:chOff x="0" y="0"/>
          <a:chExt cx="0" cy="0"/>
        </a:xfrm>
      </p:grpSpPr>
      <p:sp>
        <p:nvSpPr>
          <p:cNvPr id="2" name="Freeform 2"/>
          <p:cNvSpPr/>
          <p:nvPr/>
        </p:nvSpPr>
        <p:spPr>
          <a:xfrm>
            <a:off x="8481772" y="4086639"/>
            <a:ext cx="9541202" cy="5032984"/>
          </a:xfrm>
          <a:custGeom>
            <a:avLst/>
            <a:gdLst/>
            <a:ahLst/>
            <a:cxnLst/>
            <a:rect l="l" t="t" r="r" b="b"/>
            <a:pathLst>
              <a:path w="9541202" h="5032984">
                <a:moveTo>
                  <a:pt x="0" y="0"/>
                </a:moveTo>
                <a:lnTo>
                  <a:pt x="9541201" y="0"/>
                </a:lnTo>
                <a:lnTo>
                  <a:pt x="9541201" y="5032984"/>
                </a:lnTo>
                <a:lnTo>
                  <a:pt x="0" y="5032984"/>
                </a:lnTo>
                <a:lnTo>
                  <a:pt x="0" y="0"/>
                </a:lnTo>
                <a:close/>
              </a:path>
            </a:pathLst>
          </a:custGeom>
          <a:blipFill>
            <a:blip r:embed="rId2"/>
            <a:stretch>
              <a:fillRect/>
            </a:stretch>
          </a:blipFill>
        </p:spPr>
      </p:sp>
      <p:sp>
        <p:nvSpPr>
          <p:cNvPr id="3" name="Freeform 3"/>
          <p:cNvSpPr/>
          <p:nvPr/>
        </p:nvSpPr>
        <p:spPr>
          <a:xfrm>
            <a:off x="381818" y="368006"/>
            <a:ext cx="6772298" cy="4133543"/>
          </a:xfrm>
          <a:custGeom>
            <a:avLst/>
            <a:gdLst/>
            <a:ahLst/>
            <a:cxnLst/>
            <a:rect l="l" t="t" r="r" b="b"/>
            <a:pathLst>
              <a:path w="6772298" h="4133543">
                <a:moveTo>
                  <a:pt x="0" y="0"/>
                </a:moveTo>
                <a:lnTo>
                  <a:pt x="6772299" y="0"/>
                </a:lnTo>
                <a:lnTo>
                  <a:pt x="6772299" y="4133543"/>
                </a:lnTo>
                <a:lnTo>
                  <a:pt x="0" y="4133543"/>
                </a:lnTo>
                <a:lnTo>
                  <a:pt x="0" y="0"/>
                </a:lnTo>
                <a:close/>
              </a:path>
            </a:pathLst>
          </a:custGeom>
          <a:blipFill>
            <a:blip r:embed="rId3"/>
            <a:stretch>
              <a:fillRect/>
            </a:stretch>
          </a:blipFill>
        </p:spPr>
      </p:sp>
      <p:sp>
        <p:nvSpPr>
          <p:cNvPr id="4" name="TextBox 4"/>
          <p:cNvSpPr txBox="1"/>
          <p:nvPr/>
        </p:nvSpPr>
        <p:spPr>
          <a:xfrm>
            <a:off x="10365717" y="1075147"/>
            <a:ext cx="6352758" cy="1359631"/>
          </a:xfrm>
          <a:prstGeom prst="rect">
            <a:avLst/>
          </a:prstGeom>
        </p:spPr>
        <p:txBody>
          <a:bodyPr lIns="0" tIns="0" rIns="0" bIns="0" rtlCol="0" anchor="t">
            <a:spAutoFit/>
          </a:bodyPr>
          <a:lstStyle/>
          <a:p>
            <a:pPr marL="0" lvl="0" indent="0" algn="l">
              <a:lnSpc>
                <a:spcPts val="10939"/>
              </a:lnSpc>
            </a:pPr>
            <a:r>
              <a:rPr lang="en-US" sz="8224" b="1">
                <a:solidFill>
                  <a:srgbClr val="FFFFFF"/>
                </a:solidFill>
                <a:latin typeface="Asap Semi-Bold"/>
                <a:ea typeface="Asap Semi-Bold"/>
                <a:cs typeface="Asap Semi-Bold"/>
                <a:sym typeface="Asap Semi-Bold"/>
              </a:rPr>
              <a:t>4. Jmeter</a:t>
            </a:r>
          </a:p>
        </p:txBody>
      </p:sp>
      <p:sp>
        <p:nvSpPr>
          <p:cNvPr id="5" name="TextBox 5"/>
          <p:cNvSpPr txBox="1"/>
          <p:nvPr/>
        </p:nvSpPr>
        <p:spPr>
          <a:xfrm>
            <a:off x="10972800" y="3244046"/>
            <a:ext cx="4075531" cy="791125"/>
          </a:xfrm>
          <a:prstGeom prst="rect">
            <a:avLst/>
          </a:prstGeom>
        </p:spPr>
        <p:txBody>
          <a:bodyPr lIns="0" tIns="0" rIns="0" bIns="0" rtlCol="0" anchor="t">
            <a:spAutoFit/>
          </a:bodyPr>
          <a:lstStyle/>
          <a:p>
            <a:pPr algn="l">
              <a:lnSpc>
                <a:spcPts val="6636"/>
              </a:lnSpc>
            </a:pPr>
            <a:r>
              <a:rPr lang="en-US" sz="4096" b="1" spc="-16" dirty="0">
                <a:solidFill>
                  <a:srgbClr val="FFFFFF"/>
                </a:solidFill>
                <a:latin typeface="Asap Bold"/>
                <a:ea typeface="Asap Bold"/>
                <a:cs typeface="Asap Bold"/>
                <a:sym typeface="Asap Bold"/>
              </a:rPr>
              <a:t>Normal Load Test</a:t>
            </a:r>
          </a:p>
        </p:txBody>
      </p:sp>
      <p:sp>
        <p:nvSpPr>
          <p:cNvPr id="7" name="TextBox 6">
            <a:extLst>
              <a:ext uri="{FF2B5EF4-FFF2-40B4-BE49-F238E27FC236}">
                <a16:creationId xmlns:a16="http://schemas.microsoft.com/office/drawing/2014/main" id="{8FFC5B9F-4E99-437C-9620-CD61874262D3}"/>
              </a:ext>
            </a:extLst>
          </p:cNvPr>
          <p:cNvSpPr txBox="1"/>
          <p:nvPr/>
        </p:nvSpPr>
        <p:spPr>
          <a:xfrm>
            <a:off x="533400" y="4478689"/>
            <a:ext cx="9144000" cy="5143139"/>
          </a:xfrm>
          <a:prstGeom prst="rect">
            <a:avLst/>
          </a:prstGeom>
          <a:noFill/>
        </p:spPr>
        <p:txBody>
          <a:bodyPr wrap="square">
            <a:spAutoFit/>
          </a:bodyPr>
          <a:lstStyle/>
          <a:p>
            <a:pPr>
              <a:lnSpc>
                <a:spcPct val="115000"/>
              </a:lnSpc>
              <a:spcAft>
                <a:spcPts val="1000"/>
              </a:spcAft>
            </a:pP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Số</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lượng</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mẫu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500</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Thời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gian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phản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hồi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trung</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bình</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103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ms</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Thời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gian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phản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hồi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tối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thiểu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3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ms</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Thời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gian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phản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hồi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tối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đa</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206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ms</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Tỷ</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lệ</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lỗi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45.60%</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Thông</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lượng</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24.2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yêu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cầu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giây</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Độ</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lệch</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chuẩn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52.39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ms</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Dữ</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liệu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nhận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được</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529.75 KB/</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giây</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Dữ</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liệu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gửi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đi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3.26 KB/</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giây</a:t>
            </a:r>
            <a:endParaRPr lang="en-US" sz="32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02B3D"/>
        </a:solidFill>
        <a:effectLst/>
      </p:bgPr>
    </p:bg>
    <p:spTree>
      <p:nvGrpSpPr>
        <p:cNvPr id="1" name=""/>
        <p:cNvGrpSpPr/>
        <p:nvPr/>
      </p:nvGrpSpPr>
      <p:grpSpPr>
        <a:xfrm>
          <a:off x="0" y="0"/>
          <a:ext cx="0" cy="0"/>
          <a:chOff x="0" y="0"/>
          <a:chExt cx="0" cy="0"/>
        </a:xfrm>
      </p:grpSpPr>
      <p:sp>
        <p:nvSpPr>
          <p:cNvPr id="2" name="Freeform 2"/>
          <p:cNvSpPr/>
          <p:nvPr/>
        </p:nvSpPr>
        <p:spPr>
          <a:xfrm>
            <a:off x="381818" y="368006"/>
            <a:ext cx="6772298" cy="4133543"/>
          </a:xfrm>
          <a:custGeom>
            <a:avLst/>
            <a:gdLst/>
            <a:ahLst/>
            <a:cxnLst/>
            <a:rect l="l" t="t" r="r" b="b"/>
            <a:pathLst>
              <a:path w="6772298" h="4133543">
                <a:moveTo>
                  <a:pt x="0" y="0"/>
                </a:moveTo>
                <a:lnTo>
                  <a:pt x="6772299" y="0"/>
                </a:lnTo>
                <a:lnTo>
                  <a:pt x="6772299" y="4133543"/>
                </a:lnTo>
                <a:lnTo>
                  <a:pt x="0" y="4133543"/>
                </a:lnTo>
                <a:lnTo>
                  <a:pt x="0" y="0"/>
                </a:lnTo>
                <a:close/>
              </a:path>
            </a:pathLst>
          </a:custGeom>
          <a:blipFill>
            <a:blip r:embed="rId2"/>
            <a:stretch>
              <a:fillRect/>
            </a:stretch>
          </a:blipFill>
        </p:spPr>
      </p:sp>
      <p:sp>
        <p:nvSpPr>
          <p:cNvPr id="3" name="Freeform 3"/>
          <p:cNvSpPr/>
          <p:nvPr/>
        </p:nvSpPr>
        <p:spPr>
          <a:xfrm>
            <a:off x="8267949" y="3590222"/>
            <a:ext cx="9506690" cy="5002896"/>
          </a:xfrm>
          <a:custGeom>
            <a:avLst/>
            <a:gdLst/>
            <a:ahLst/>
            <a:cxnLst/>
            <a:rect l="l" t="t" r="r" b="b"/>
            <a:pathLst>
              <a:path w="9506690" h="5002896">
                <a:moveTo>
                  <a:pt x="0" y="0"/>
                </a:moveTo>
                <a:lnTo>
                  <a:pt x="9506690" y="0"/>
                </a:lnTo>
                <a:lnTo>
                  <a:pt x="9506690" y="5002896"/>
                </a:lnTo>
                <a:lnTo>
                  <a:pt x="0" y="5002896"/>
                </a:lnTo>
                <a:lnTo>
                  <a:pt x="0" y="0"/>
                </a:lnTo>
                <a:close/>
              </a:path>
            </a:pathLst>
          </a:custGeom>
          <a:blipFill>
            <a:blip r:embed="rId3"/>
            <a:stretch>
              <a:fillRect/>
            </a:stretch>
          </a:blipFill>
        </p:spPr>
      </p:sp>
      <p:sp>
        <p:nvSpPr>
          <p:cNvPr id="4" name="TextBox 4"/>
          <p:cNvSpPr txBox="1"/>
          <p:nvPr/>
        </p:nvSpPr>
        <p:spPr>
          <a:xfrm>
            <a:off x="9827659" y="914400"/>
            <a:ext cx="6352758" cy="1359631"/>
          </a:xfrm>
          <a:prstGeom prst="rect">
            <a:avLst/>
          </a:prstGeom>
        </p:spPr>
        <p:txBody>
          <a:bodyPr lIns="0" tIns="0" rIns="0" bIns="0" rtlCol="0" anchor="t">
            <a:spAutoFit/>
          </a:bodyPr>
          <a:lstStyle/>
          <a:p>
            <a:pPr marL="0" lvl="0" indent="0" algn="l">
              <a:lnSpc>
                <a:spcPts val="10939"/>
              </a:lnSpc>
            </a:pPr>
            <a:r>
              <a:rPr lang="en-US" sz="8224" b="1">
                <a:solidFill>
                  <a:srgbClr val="FFFFFF"/>
                </a:solidFill>
                <a:latin typeface="Asap Semi-Bold"/>
                <a:ea typeface="Asap Semi-Bold"/>
                <a:cs typeface="Asap Semi-Bold"/>
                <a:sym typeface="Asap Semi-Bold"/>
              </a:rPr>
              <a:t>4. Jmeter</a:t>
            </a:r>
          </a:p>
        </p:txBody>
      </p:sp>
      <p:sp>
        <p:nvSpPr>
          <p:cNvPr id="5" name="TextBox 5"/>
          <p:cNvSpPr txBox="1"/>
          <p:nvPr/>
        </p:nvSpPr>
        <p:spPr>
          <a:xfrm>
            <a:off x="11658600" y="2811980"/>
            <a:ext cx="3386149" cy="821523"/>
          </a:xfrm>
          <a:prstGeom prst="rect">
            <a:avLst/>
          </a:prstGeom>
        </p:spPr>
        <p:txBody>
          <a:bodyPr lIns="0" tIns="0" rIns="0" bIns="0" rtlCol="0" anchor="t">
            <a:spAutoFit/>
          </a:bodyPr>
          <a:lstStyle/>
          <a:p>
            <a:pPr algn="l">
              <a:lnSpc>
                <a:spcPts val="6870"/>
              </a:lnSpc>
            </a:pPr>
            <a:r>
              <a:rPr lang="en-US" sz="4241" b="1" spc="-16" dirty="0">
                <a:solidFill>
                  <a:srgbClr val="FFFFFF"/>
                </a:solidFill>
                <a:latin typeface="Asap Bold"/>
                <a:ea typeface="Asap Bold"/>
                <a:cs typeface="Asap Bold"/>
                <a:sym typeface="Asap Bold"/>
              </a:rPr>
              <a:t>Overload Test</a:t>
            </a:r>
          </a:p>
        </p:txBody>
      </p:sp>
      <p:sp>
        <p:nvSpPr>
          <p:cNvPr id="7" name="TextBox 6">
            <a:extLst>
              <a:ext uri="{FF2B5EF4-FFF2-40B4-BE49-F238E27FC236}">
                <a16:creationId xmlns:a16="http://schemas.microsoft.com/office/drawing/2014/main" id="{2432CE4B-F158-461C-B251-1702948D562C}"/>
              </a:ext>
            </a:extLst>
          </p:cNvPr>
          <p:cNvSpPr txBox="1"/>
          <p:nvPr/>
        </p:nvSpPr>
        <p:spPr>
          <a:xfrm>
            <a:off x="567976" y="4585172"/>
            <a:ext cx="6399982" cy="5709448"/>
          </a:xfrm>
          <a:prstGeom prst="rect">
            <a:avLst/>
          </a:prstGeom>
          <a:noFill/>
        </p:spPr>
        <p:txBody>
          <a:bodyPr wrap="square">
            <a:spAutoFit/>
          </a:bodyPr>
          <a:lstStyle/>
          <a:p>
            <a:pPr>
              <a:lnSpc>
                <a:spcPct val="115000"/>
              </a:lnSpc>
              <a:spcAft>
                <a:spcPts val="1000"/>
              </a:spcAft>
            </a:pP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Số</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lượng</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mẫu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603573</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Thời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gian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phản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hồi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trung</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bình</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199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ms</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Thời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gian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phản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hồi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tối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thiểu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1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ms</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Thời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gian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phản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hồi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tối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đa</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7411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ms</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Tỷ</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lệ</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lỗi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83.79%</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Thông</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lượng</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963.1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yêu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cầu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giây</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Độ</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lệch</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chuẩn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52.39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ms</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Dữ</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liệu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nhận</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được</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7808.70KB/</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giây</a:t>
            </a:r>
            <a:b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b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Dữ</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liệu</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gửi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đi</a:t>
            </a:r>
            <a:r>
              <a:rPr lang="en-US" sz="3200" dirty="0">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 38.58 KB/</a:t>
            </a:r>
            <a:r>
              <a:rPr lang="en-US" sz="3200" dirty="0" err="1">
                <a:solidFill>
                  <a:schemeClr val="bg1"/>
                </a:solidFill>
                <a:effectLst/>
                <a:latin typeface="Times New Roman" panose="02020603050405020304" pitchFamily="18" charset="0"/>
                <a:ea typeface="MS Mincho" panose="02020609040205080304" pitchFamily="49" charset="-128"/>
                <a:cs typeface="Times New Roman" panose="02020603050405020304" pitchFamily="18" charset="0"/>
              </a:rPr>
              <a:t>giây</a:t>
            </a:r>
            <a:endParaRPr lang="en-US" sz="32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361" y="906678"/>
            <a:ext cx="239123" cy="244044"/>
          </a:xfrm>
          <a:custGeom>
            <a:avLst/>
            <a:gdLst/>
            <a:ahLst/>
            <a:cxnLst/>
            <a:rect l="l" t="t" r="r" b="b"/>
            <a:pathLst>
              <a:path w="239123" h="244044">
                <a:moveTo>
                  <a:pt x="0" y="0"/>
                </a:moveTo>
                <a:lnTo>
                  <a:pt x="239124" y="0"/>
                </a:lnTo>
                <a:lnTo>
                  <a:pt x="239124" y="244044"/>
                </a:lnTo>
                <a:lnTo>
                  <a:pt x="0" y="244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10800000">
            <a:off x="17084797" y="0"/>
            <a:ext cx="1212728" cy="1210788"/>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sp>
        <p:nvSpPr>
          <p:cNvPr id="5" name="Freeform 5"/>
          <p:cNvSpPr/>
          <p:nvPr/>
        </p:nvSpPr>
        <p:spPr>
          <a:xfrm>
            <a:off x="0" y="0"/>
            <a:ext cx="21977819" cy="10287000"/>
          </a:xfrm>
          <a:custGeom>
            <a:avLst/>
            <a:gdLst/>
            <a:ahLst/>
            <a:cxnLst/>
            <a:rect l="l" t="t" r="r" b="b"/>
            <a:pathLst>
              <a:path w="21977819" h="10287000">
                <a:moveTo>
                  <a:pt x="0" y="0"/>
                </a:moveTo>
                <a:lnTo>
                  <a:pt x="21977819" y="0"/>
                </a:lnTo>
                <a:lnTo>
                  <a:pt x="21977819" y="10287000"/>
                </a:lnTo>
                <a:lnTo>
                  <a:pt x="0" y="10287000"/>
                </a:lnTo>
                <a:lnTo>
                  <a:pt x="0" y="0"/>
                </a:lnTo>
                <a:close/>
              </a:path>
            </a:pathLst>
          </a:custGeom>
          <a:blipFill>
            <a:blip r:embed="rId4"/>
            <a:stretch>
              <a:fillRect/>
            </a:stretch>
          </a:blipFill>
        </p:spPr>
      </p:sp>
      <p:sp>
        <p:nvSpPr>
          <p:cNvPr id="6" name="TextBox 6"/>
          <p:cNvSpPr txBox="1"/>
          <p:nvPr/>
        </p:nvSpPr>
        <p:spPr>
          <a:xfrm>
            <a:off x="1846355" y="878103"/>
            <a:ext cx="2354754" cy="257175"/>
          </a:xfrm>
          <a:prstGeom prst="rect">
            <a:avLst/>
          </a:prstGeom>
        </p:spPr>
        <p:txBody>
          <a:bodyPr lIns="0" tIns="0" rIns="0" bIns="0" rtlCol="0" anchor="t">
            <a:spAutoFit/>
          </a:bodyPr>
          <a:lstStyle/>
          <a:p>
            <a:pPr algn="l">
              <a:lnSpc>
                <a:spcPts val="2100"/>
              </a:lnSpc>
              <a:spcBef>
                <a:spcPct val="0"/>
              </a:spcBef>
            </a:pPr>
            <a:r>
              <a:rPr lang="en-US" sz="1500">
                <a:solidFill>
                  <a:srgbClr val="FFFFFF"/>
                </a:solidFill>
                <a:latin typeface="Open Sans"/>
                <a:ea typeface="Open Sans"/>
                <a:cs typeface="Open Sans"/>
                <a:sym typeface="Open Sans"/>
              </a:rPr>
              <a:t>Arowwai Industries</a:t>
            </a:r>
          </a:p>
        </p:txBody>
      </p:sp>
      <p:sp>
        <p:nvSpPr>
          <p:cNvPr id="7" name="TextBox 7"/>
          <p:cNvSpPr txBox="1"/>
          <p:nvPr/>
        </p:nvSpPr>
        <p:spPr>
          <a:xfrm>
            <a:off x="405865" y="3532349"/>
            <a:ext cx="17891660" cy="1611151"/>
          </a:xfrm>
          <a:prstGeom prst="rect">
            <a:avLst/>
          </a:prstGeom>
        </p:spPr>
        <p:txBody>
          <a:bodyPr lIns="0" tIns="0" rIns="0" bIns="0" rtlCol="0" anchor="t">
            <a:spAutoFit/>
          </a:bodyPr>
          <a:lstStyle/>
          <a:p>
            <a:pPr algn="ctr">
              <a:lnSpc>
                <a:spcPts val="13189"/>
              </a:lnSpc>
              <a:spcBef>
                <a:spcPct val="0"/>
              </a:spcBef>
            </a:pPr>
            <a:r>
              <a:rPr lang="en-US" sz="9420" b="1">
                <a:solidFill>
                  <a:srgbClr val="FFFFFF"/>
                </a:solidFill>
                <a:latin typeface="Raleway Bold"/>
                <a:ea typeface="Raleway Bold"/>
                <a:cs typeface="Raleway Bold"/>
                <a:sym typeface="Raleway Bold"/>
              </a:rPr>
              <a:t>THANK'S FOR LISTENING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97525" cy="6874680"/>
            <a:chOff x="0" y="0"/>
            <a:chExt cx="24396700" cy="9166240"/>
          </a:xfrm>
        </p:grpSpPr>
        <p:pic>
          <p:nvPicPr>
            <p:cNvPr id="3" name="Picture 3"/>
            <p:cNvPicPr>
              <a:picLocks noChangeAspect="1"/>
            </p:cNvPicPr>
            <p:nvPr/>
          </p:nvPicPr>
          <p:blipFill>
            <a:blip r:embed="rId2"/>
            <a:srcRect l="1080" r="1080" b="24788"/>
            <a:stretch>
              <a:fillRect/>
            </a:stretch>
          </p:blipFill>
          <p:spPr>
            <a:xfrm>
              <a:off x="0" y="0"/>
              <a:ext cx="24396700" cy="9166240"/>
            </a:xfrm>
            <a:prstGeom prst="rect">
              <a:avLst/>
            </a:prstGeom>
          </p:spPr>
        </p:pic>
      </p:grpSp>
      <p:grpSp>
        <p:nvGrpSpPr>
          <p:cNvPr id="4" name="Group 4"/>
          <p:cNvGrpSpPr/>
          <p:nvPr/>
        </p:nvGrpSpPr>
        <p:grpSpPr>
          <a:xfrm>
            <a:off x="651782" y="6874680"/>
            <a:ext cx="11708838" cy="2623185"/>
            <a:chOff x="0" y="0"/>
            <a:chExt cx="4271416" cy="956945"/>
          </a:xfrm>
        </p:grpSpPr>
        <p:sp>
          <p:nvSpPr>
            <p:cNvPr id="5" name="Freeform 5"/>
            <p:cNvSpPr/>
            <p:nvPr/>
          </p:nvSpPr>
          <p:spPr>
            <a:xfrm>
              <a:off x="0" y="0"/>
              <a:ext cx="4271416" cy="956945"/>
            </a:xfrm>
            <a:custGeom>
              <a:avLst/>
              <a:gdLst/>
              <a:ahLst/>
              <a:cxnLst/>
              <a:rect l="l" t="t" r="r" b="b"/>
              <a:pathLst>
                <a:path w="4271416" h="956945">
                  <a:moveTo>
                    <a:pt x="0" y="0"/>
                  </a:moveTo>
                  <a:lnTo>
                    <a:pt x="4271416" y="0"/>
                  </a:lnTo>
                  <a:lnTo>
                    <a:pt x="4271416" y="956945"/>
                  </a:lnTo>
                  <a:lnTo>
                    <a:pt x="0" y="956945"/>
                  </a:lnTo>
                  <a:close/>
                </a:path>
              </a:pathLst>
            </a:custGeom>
            <a:solidFill>
              <a:srgbClr val="FFFFFF">
                <a:alpha val="80000"/>
              </a:srgbClr>
            </a:solidFill>
          </p:spPr>
        </p:sp>
      </p:grpSp>
      <p:grpSp>
        <p:nvGrpSpPr>
          <p:cNvPr id="6" name="Group 6"/>
          <p:cNvGrpSpPr/>
          <p:nvPr/>
        </p:nvGrpSpPr>
        <p:grpSpPr>
          <a:xfrm rot="-10800000">
            <a:off x="17084797" y="0"/>
            <a:ext cx="1212728" cy="1210788"/>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sp>
        <p:nvSpPr>
          <p:cNvPr id="8" name="AutoShape 8"/>
          <p:cNvSpPr/>
          <p:nvPr/>
        </p:nvSpPr>
        <p:spPr>
          <a:xfrm>
            <a:off x="8303927" y="9210675"/>
            <a:ext cx="1680147" cy="0"/>
          </a:xfrm>
          <a:prstGeom prst="line">
            <a:avLst/>
          </a:prstGeom>
          <a:ln w="47625" cap="rnd">
            <a:solidFill>
              <a:srgbClr val="DFEB33"/>
            </a:solidFill>
            <a:prstDash val="solid"/>
            <a:headEnd type="none" w="sm" len="sm"/>
            <a:tailEnd type="none" w="sm" len="sm"/>
          </a:ln>
        </p:spPr>
      </p:sp>
      <p:sp>
        <p:nvSpPr>
          <p:cNvPr id="9" name="TextBox 9"/>
          <p:cNvSpPr txBox="1"/>
          <p:nvPr/>
        </p:nvSpPr>
        <p:spPr>
          <a:xfrm>
            <a:off x="3289581" y="7518998"/>
            <a:ext cx="11708838" cy="1468848"/>
          </a:xfrm>
          <a:prstGeom prst="rect">
            <a:avLst/>
          </a:prstGeom>
        </p:spPr>
        <p:txBody>
          <a:bodyPr lIns="0" tIns="0" rIns="0" bIns="0" rtlCol="0" anchor="t">
            <a:spAutoFit/>
          </a:bodyPr>
          <a:lstStyle/>
          <a:p>
            <a:pPr algn="ctr">
              <a:lnSpc>
                <a:spcPts val="11964"/>
              </a:lnSpc>
              <a:spcBef>
                <a:spcPct val="0"/>
              </a:spcBef>
            </a:pPr>
            <a:r>
              <a:rPr lang="en-US" sz="8546" b="1">
                <a:solidFill>
                  <a:srgbClr val="004AAD"/>
                </a:solidFill>
                <a:latin typeface="Raleway Bold"/>
                <a:ea typeface="Raleway Bold"/>
                <a:cs typeface="Raleway Bold"/>
                <a:sym typeface="Raleway Bold"/>
              </a:rPr>
              <a:t>GIAO DIỆN WEB</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703949" y="0"/>
            <a:ext cx="6593576" cy="10287000"/>
            <a:chOff x="0" y="0"/>
            <a:chExt cx="2405354" cy="3752725"/>
          </a:xfrm>
        </p:grpSpPr>
        <p:sp>
          <p:nvSpPr>
            <p:cNvPr id="3" name="Freeform 3"/>
            <p:cNvSpPr/>
            <p:nvPr/>
          </p:nvSpPr>
          <p:spPr>
            <a:xfrm>
              <a:off x="0" y="0"/>
              <a:ext cx="2405354" cy="3752726"/>
            </a:xfrm>
            <a:custGeom>
              <a:avLst/>
              <a:gdLst/>
              <a:ahLst/>
              <a:cxnLst/>
              <a:rect l="l" t="t" r="r" b="b"/>
              <a:pathLst>
                <a:path w="2405354" h="3752726">
                  <a:moveTo>
                    <a:pt x="0" y="0"/>
                  </a:moveTo>
                  <a:lnTo>
                    <a:pt x="2405354" y="0"/>
                  </a:lnTo>
                  <a:lnTo>
                    <a:pt x="2405354" y="3752726"/>
                  </a:lnTo>
                  <a:lnTo>
                    <a:pt x="0" y="3752726"/>
                  </a:lnTo>
                  <a:close/>
                </a:path>
              </a:pathLst>
            </a:custGeom>
            <a:solidFill>
              <a:srgbClr val="202B3D"/>
            </a:solidFill>
          </p:spPr>
        </p:sp>
      </p:grpSp>
      <p:grpSp>
        <p:nvGrpSpPr>
          <p:cNvPr id="4" name="Group 4"/>
          <p:cNvGrpSpPr/>
          <p:nvPr/>
        </p:nvGrpSpPr>
        <p:grpSpPr>
          <a:xfrm rot="-10800000">
            <a:off x="17084797" y="0"/>
            <a:ext cx="1212728" cy="1210788"/>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grpSp>
        <p:nvGrpSpPr>
          <p:cNvPr id="6" name="Group 6"/>
          <p:cNvGrpSpPr/>
          <p:nvPr/>
        </p:nvGrpSpPr>
        <p:grpSpPr>
          <a:xfrm>
            <a:off x="256747" y="131036"/>
            <a:ext cx="2294791" cy="2455133"/>
            <a:chOff x="0" y="0"/>
            <a:chExt cx="3059721" cy="3273511"/>
          </a:xfrm>
        </p:grpSpPr>
        <p:pic>
          <p:nvPicPr>
            <p:cNvPr id="7" name="Picture 7"/>
            <p:cNvPicPr>
              <a:picLocks noChangeAspect="1"/>
            </p:cNvPicPr>
            <p:nvPr/>
          </p:nvPicPr>
          <p:blipFill>
            <a:blip r:embed="rId2"/>
            <a:srcRect l="7913" r="54699"/>
            <a:stretch>
              <a:fillRect/>
            </a:stretch>
          </p:blipFill>
          <p:spPr>
            <a:xfrm>
              <a:off x="0" y="0"/>
              <a:ext cx="3059721" cy="3273511"/>
            </a:xfrm>
            <a:prstGeom prst="rect">
              <a:avLst/>
            </a:prstGeom>
          </p:spPr>
        </p:pic>
      </p:grpSp>
      <p:sp>
        <p:nvSpPr>
          <p:cNvPr id="8" name="TextBox 8"/>
          <p:cNvSpPr txBox="1"/>
          <p:nvPr/>
        </p:nvSpPr>
        <p:spPr>
          <a:xfrm>
            <a:off x="2133600" y="2769236"/>
            <a:ext cx="6163824" cy="971997"/>
          </a:xfrm>
          <a:prstGeom prst="rect">
            <a:avLst/>
          </a:prstGeom>
        </p:spPr>
        <p:txBody>
          <a:bodyPr wrap="square" lIns="0" tIns="0" rIns="0" bIns="0" rtlCol="0" anchor="t">
            <a:spAutoFit/>
          </a:bodyPr>
          <a:lstStyle/>
          <a:p>
            <a:pPr algn="l">
              <a:lnSpc>
                <a:spcPts val="7280"/>
              </a:lnSpc>
              <a:spcBef>
                <a:spcPct val="0"/>
              </a:spcBef>
            </a:pPr>
            <a:r>
              <a:rPr lang="vi-VN" sz="8800" b="1" dirty="0">
                <a:solidFill>
                  <a:srgbClr val="202B3D"/>
                </a:solidFill>
                <a:latin typeface="Raleway Bold"/>
                <a:ea typeface="Raleway Bold"/>
                <a:cs typeface="Raleway Bold"/>
                <a:sym typeface="Raleway Bold"/>
              </a:rPr>
              <a:t>Thành viên</a:t>
            </a:r>
            <a:endParaRPr lang="en-US" sz="8800" b="1" dirty="0">
              <a:solidFill>
                <a:srgbClr val="202B3D"/>
              </a:solidFill>
              <a:latin typeface="Raleway Bold"/>
              <a:ea typeface="Raleway Bold"/>
              <a:cs typeface="Raleway Bold"/>
              <a:sym typeface="Raleway Bold"/>
            </a:endParaRPr>
          </a:p>
        </p:txBody>
      </p:sp>
      <p:sp>
        <p:nvSpPr>
          <p:cNvPr id="9" name="TextBox 9"/>
          <p:cNvSpPr txBox="1"/>
          <p:nvPr/>
        </p:nvSpPr>
        <p:spPr>
          <a:xfrm>
            <a:off x="2133600" y="3924300"/>
            <a:ext cx="6544824" cy="4722575"/>
          </a:xfrm>
          <a:prstGeom prst="rect">
            <a:avLst/>
          </a:prstGeom>
        </p:spPr>
        <p:txBody>
          <a:bodyPr wrap="square" lIns="0" tIns="0" rIns="0" bIns="0" rtlCol="0" anchor="t">
            <a:spAutoFit/>
          </a:bodyPr>
          <a:lstStyle/>
          <a:p>
            <a:pPr algn="l">
              <a:lnSpc>
                <a:spcPct val="250000"/>
              </a:lnSpc>
            </a:pPr>
            <a:r>
              <a:rPr lang="vi-VN" sz="3200" dirty="0">
                <a:solidFill>
                  <a:srgbClr val="202B3D"/>
                </a:solidFill>
                <a:latin typeface="Open Sans"/>
                <a:ea typeface="Open Sans"/>
                <a:cs typeface="Open Sans"/>
                <a:sym typeface="Open Sans"/>
              </a:rPr>
              <a:t>Phạm Ngọc Ánh – 3121411019</a:t>
            </a:r>
          </a:p>
          <a:p>
            <a:pPr algn="l">
              <a:lnSpc>
                <a:spcPct val="250000"/>
              </a:lnSpc>
            </a:pPr>
            <a:r>
              <a:rPr lang="vi-VN" sz="3200" dirty="0">
                <a:solidFill>
                  <a:srgbClr val="202B3D"/>
                </a:solidFill>
                <a:latin typeface="Open Sans"/>
                <a:ea typeface="Open Sans"/>
                <a:cs typeface="Open Sans"/>
                <a:sym typeface="Open Sans"/>
              </a:rPr>
              <a:t>Võ Khánh Linh – 3121411122</a:t>
            </a:r>
          </a:p>
          <a:p>
            <a:pPr algn="l">
              <a:lnSpc>
                <a:spcPct val="250000"/>
              </a:lnSpc>
            </a:pPr>
            <a:r>
              <a:rPr lang="vi-VN" sz="3200" dirty="0">
                <a:solidFill>
                  <a:srgbClr val="202B3D"/>
                </a:solidFill>
                <a:latin typeface="Open Sans"/>
                <a:ea typeface="Open Sans"/>
                <a:cs typeface="Open Sans"/>
                <a:sym typeface="Open Sans"/>
              </a:rPr>
              <a:t>Trần Hữu Hậu – 3121411068</a:t>
            </a:r>
          </a:p>
          <a:p>
            <a:pPr algn="l">
              <a:lnSpc>
                <a:spcPct val="250000"/>
              </a:lnSpc>
            </a:pPr>
            <a:endParaRPr lang="en-US" sz="3200" dirty="0">
              <a:solidFill>
                <a:srgbClr val="202B3D"/>
              </a:solidFill>
              <a:latin typeface="Open Sans"/>
              <a:ea typeface="Open Sans"/>
              <a:cs typeface="Open Sans"/>
              <a:sym typeface="Open Sans"/>
            </a:endParaRPr>
          </a:p>
        </p:txBody>
      </p:sp>
      <p:grpSp>
        <p:nvGrpSpPr>
          <p:cNvPr id="10" name="Group 10"/>
          <p:cNvGrpSpPr/>
          <p:nvPr/>
        </p:nvGrpSpPr>
        <p:grpSpPr>
          <a:xfrm>
            <a:off x="10602606" y="605394"/>
            <a:ext cx="7088555" cy="9602682"/>
            <a:chOff x="0" y="0"/>
            <a:chExt cx="9451406" cy="12803576"/>
          </a:xfrm>
        </p:grpSpPr>
        <p:pic>
          <p:nvPicPr>
            <p:cNvPr id="11" name="Picture 11"/>
            <p:cNvPicPr>
              <a:picLocks noChangeAspect="1"/>
            </p:cNvPicPr>
            <p:nvPr/>
          </p:nvPicPr>
          <p:blipFill>
            <a:blip r:embed="rId3"/>
            <a:srcRect l="6568" t="1441" b="1441"/>
            <a:stretch>
              <a:fillRect/>
            </a:stretch>
          </p:blipFill>
          <p:spPr>
            <a:xfrm>
              <a:off x="0" y="0"/>
              <a:ext cx="9451406" cy="12803576"/>
            </a:xfrm>
            <a:prstGeom prst="rect">
              <a:avLst/>
            </a:prstGeom>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703949" y="0"/>
            <a:ext cx="6593576" cy="10287000"/>
            <a:chOff x="0" y="0"/>
            <a:chExt cx="2405354" cy="3752725"/>
          </a:xfrm>
        </p:grpSpPr>
        <p:sp>
          <p:nvSpPr>
            <p:cNvPr id="3" name="Freeform 3"/>
            <p:cNvSpPr/>
            <p:nvPr/>
          </p:nvSpPr>
          <p:spPr>
            <a:xfrm>
              <a:off x="0" y="0"/>
              <a:ext cx="2405354" cy="3752726"/>
            </a:xfrm>
            <a:custGeom>
              <a:avLst/>
              <a:gdLst/>
              <a:ahLst/>
              <a:cxnLst/>
              <a:rect l="l" t="t" r="r" b="b"/>
              <a:pathLst>
                <a:path w="2405354" h="3752726">
                  <a:moveTo>
                    <a:pt x="0" y="0"/>
                  </a:moveTo>
                  <a:lnTo>
                    <a:pt x="2405354" y="0"/>
                  </a:lnTo>
                  <a:lnTo>
                    <a:pt x="2405354" y="3752726"/>
                  </a:lnTo>
                  <a:lnTo>
                    <a:pt x="0" y="3752726"/>
                  </a:lnTo>
                  <a:close/>
                </a:path>
              </a:pathLst>
            </a:custGeom>
            <a:solidFill>
              <a:srgbClr val="202B3D"/>
            </a:solidFill>
          </p:spPr>
        </p:sp>
      </p:grpSp>
      <p:grpSp>
        <p:nvGrpSpPr>
          <p:cNvPr id="4" name="Group 4"/>
          <p:cNvGrpSpPr/>
          <p:nvPr/>
        </p:nvGrpSpPr>
        <p:grpSpPr>
          <a:xfrm rot="-10800000">
            <a:off x="17084797" y="0"/>
            <a:ext cx="1212728" cy="1210788"/>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grpSp>
        <p:nvGrpSpPr>
          <p:cNvPr id="6" name="Group 6"/>
          <p:cNvGrpSpPr/>
          <p:nvPr/>
        </p:nvGrpSpPr>
        <p:grpSpPr>
          <a:xfrm>
            <a:off x="256747" y="131036"/>
            <a:ext cx="2294791" cy="2455133"/>
            <a:chOff x="0" y="0"/>
            <a:chExt cx="3059721" cy="3273511"/>
          </a:xfrm>
        </p:grpSpPr>
        <p:pic>
          <p:nvPicPr>
            <p:cNvPr id="7" name="Picture 7"/>
            <p:cNvPicPr>
              <a:picLocks noChangeAspect="1"/>
            </p:cNvPicPr>
            <p:nvPr/>
          </p:nvPicPr>
          <p:blipFill>
            <a:blip r:embed="rId2"/>
            <a:srcRect l="7913" r="54699"/>
            <a:stretch>
              <a:fillRect/>
            </a:stretch>
          </p:blipFill>
          <p:spPr>
            <a:xfrm>
              <a:off x="0" y="0"/>
              <a:ext cx="3059721" cy="3273511"/>
            </a:xfrm>
            <a:prstGeom prst="rect">
              <a:avLst/>
            </a:prstGeom>
          </p:spPr>
        </p:pic>
      </p:grpSp>
      <p:sp>
        <p:nvSpPr>
          <p:cNvPr id="8" name="TextBox 8"/>
          <p:cNvSpPr txBox="1"/>
          <p:nvPr/>
        </p:nvSpPr>
        <p:spPr>
          <a:xfrm>
            <a:off x="694176" y="2481394"/>
            <a:ext cx="8154670" cy="896620"/>
          </a:xfrm>
          <a:prstGeom prst="rect">
            <a:avLst/>
          </a:prstGeom>
        </p:spPr>
        <p:txBody>
          <a:bodyPr lIns="0" tIns="0" rIns="0" bIns="0" rtlCol="0" anchor="t">
            <a:spAutoFit/>
          </a:bodyPr>
          <a:lstStyle/>
          <a:p>
            <a:pPr algn="l">
              <a:lnSpc>
                <a:spcPts val="7280"/>
              </a:lnSpc>
              <a:spcBef>
                <a:spcPct val="0"/>
              </a:spcBef>
            </a:pPr>
            <a:r>
              <a:rPr lang="en-US" sz="5200" b="1">
                <a:solidFill>
                  <a:srgbClr val="202B3D"/>
                </a:solidFill>
                <a:latin typeface="Raleway Bold"/>
                <a:ea typeface="Raleway Bold"/>
                <a:cs typeface="Raleway Bold"/>
                <a:sym typeface="Raleway Bold"/>
              </a:rPr>
              <a:t>1.OBJECTIVE (MỤC TIÊU)</a:t>
            </a:r>
          </a:p>
        </p:txBody>
      </p:sp>
      <p:sp>
        <p:nvSpPr>
          <p:cNvPr id="9" name="TextBox 9"/>
          <p:cNvSpPr txBox="1"/>
          <p:nvPr/>
        </p:nvSpPr>
        <p:spPr>
          <a:xfrm>
            <a:off x="694176" y="3883660"/>
            <a:ext cx="9665574" cy="3453131"/>
          </a:xfrm>
          <a:prstGeom prst="rect">
            <a:avLst/>
          </a:prstGeom>
        </p:spPr>
        <p:txBody>
          <a:bodyPr lIns="0" tIns="0" rIns="0" bIns="0" rtlCol="0" anchor="t">
            <a:spAutoFit/>
          </a:bodyPr>
          <a:lstStyle/>
          <a:p>
            <a:pPr algn="l">
              <a:lnSpc>
                <a:spcPts val="3919"/>
              </a:lnSpc>
            </a:pPr>
            <a:r>
              <a:rPr lang="en-US" sz="2799">
                <a:solidFill>
                  <a:srgbClr val="202B3D"/>
                </a:solidFill>
                <a:latin typeface="Open Sans"/>
                <a:ea typeface="Open Sans"/>
                <a:cs typeface="Open Sans"/>
                <a:sym typeface="Open Sans"/>
              </a:rPr>
              <a:t>Mục tiêu của nhóm là kiểm tra và xác minh tính đúng đắn, hiệu suất và độ tin cậy của trang web quản lý cửa hàng đồ ăn. </a:t>
            </a:r>
          </a:p>
          <a:p>
            <a:pPr algn="l">
              <a:lnSpc>
                <a:spcPts val="3919"/>
              </a:lnSpc>
            </a:pPr>
            <a:endParaRPr lang="en-US" sz="2799">
              <a:solidFill>
                <a:srgbClr val="202B3D"/>
              </a:solidFill>
              <a:latin typeface="Open Sans"/>
              <a:ea typeface="Open Sans"/>
              <a:cs typeface="Open Sans"/>
              <a:sym typeface="Open Sans"/>
            </a:endParaRPr>
          </a:p>
          <a:p>
            <a:pPr algn="l">
              <a:lnSpc>
                <a:spcPts val="3919"/>
              </a:lnSpc>
              <a:spcBef>
                <a:spcPct val="0"/>
              </a:spcBef>
            </a:pPr>
            <a:r>
              <a:rPr lang="en-US" sz="2799">
                <a:solidFill>
                  <a:srgbClr val="202B3D"/>
                </a:solidFill>
                <a:latin typeface="Open Sans"/>
                <a:ea typeface="Open Sans"/>
                <a:cs typeface="Open Sans"/>
                <a:sym typeface="Open Sans"/>
              </a:rPr>
              <a:t>Cụ thể, nhóm sẽ kiểm tra các tính năng chính của hệ thống, phát hiện lỗi, và đảm bảo phần mềm đáp ứng đầy đủ yêu cầu kỹ thuật, bảo mật và khả năng sử dụng</a:t>
            </a:r>
          </a:p>
        </p:txBody>
      </p:sp>
      <p:grpSp>
        <p:nvGrpSpPr>
          <p:cNvPr id="10" name="Group 10"/>
          <p:cNvGrpSpPr/>
          <p:nvPr/>
        </p:nvGrpSpPr>
        <p:grpSpPr>
          <a:xfrm>
            <a:off x="10602606" y="605394"/>
            <a:ext cx="7088555" cy="9602682"/>
            <a:chOff x="0" y="0"/>
            <a:chExt cx="9451406" cy="12803576"/>
          </a:xfrm>
        </p:grpSpPr>
        <p:pic>
          <p:nvPicPr>
            <p:cNvPr id="11" name="Picture 11"/>
            <p:cNvPicPr>
              <a:picLocks noChangeAspect="1"/>
            </p:cNvPicPr>
            <p:nvPr/>
          </p:nvPicPr>
          <p:blipFill>
            <a:blip r:embed="rId3"/>
            <a:srcRect l="6568" t="1441" b="1441"/>
            <a:stretch>
              <a:fillRect/>
            </a:stretch>
          </p:blipFill>
          <p:spPr>
            <a:xfrm>
              <a:off x="0" y="0"/>
              <a:ext cx="9451406" cy="12803576"/>
            </a:xfrm>
            <a:prstGeom prst="rect">
              <a:avLst/>
            </a:prstGeom>
          </p:spPr>
        </p:pic>
      </p:grpSp>
    </p:spTree>
    <p:extLst>
      <p:ext uri="{BB962C8B-B14F-4D97-AF65-F5344CB8AC3E}">
        <p14:creationId xmlns:p14="http://schemas.microsoft.com/office/powerpoint/2010/main" val="919157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22016" y="-2006328"/>
            <a:ext cx="13673206" cy="14299655"/>
            <a:chOff x="0" y="0"/>
            <a:chExt cx="5136755" cy="5372100"/>
          </a:xfrm>
        </p:grpSpPr>
        <p:sp>
          <p:nvSpPr>
            <p:cNvPr id="3" name="Freeform 3"/>
            <p:cNvSpPr/>
            <p:nvPr/>
          </p:nvSpPr>
          <p:spPr>
            <a:xfrm>
              <a:off x="0" y="0"/>
              <a:ext cx="5136755" cy="5372100"/>
            </a:xfrm>
            <a:custGeom>
              <a:avLst/>
              <a:gdLst/>
              <a:ahLst/>
              <a:cxnLst/>
              <a:rect l="l" t="t" r="r" b="b"/>
              <a:pathLst>
                <a:path w="5136755" h="5372100">
                  <a:moveTo>
                    <a:pt x="3586085" y="0"/>
                  </a:moveTo>
                  <a:lnTo>
                    <a:pt x="1550670" y="0"/>
                  </a:lnTo>
                  <a:lnTo>
                    <a:pt x="0" y="2686050"/>
                  </a:lnTo>
                  <a:lnTo>
                    <a:pt x="1550670" y="5372100"/>
                  </a:lnTo>
                  <a:lnTo>
                    <a:pt x="3586085" y="5372100"/>
                  </a:lnTo>
                  <a:lnTo>
                    <a:pt x="5136755" y="2686050"/>
                  </a:lnTo>
                  <a:lnTo>
                    <a:pt x="3586085" y="0"/>
                  </a:lnTo>
                  <a:close/>
                </a:path>
              </a:pathLst>
            </a:custGeom>
            <a:solidFill>
              <a:srgbClr val="737373"/>
            </a:solidFill>
          </p:spPr>
        </p:sp>
      </p:grpSp>
      <p:sp>
        <p:nvSpPr>
          <p:cNvPr id="4" name="Freeform 4"/>
          <p:cNvSpPr/>
          <p:nvPr/>
        </p:nvSpPr>
        <p:spPr>
          <a:xfrm>
            <a:off x="8671862" y="-734295"/>
            <a:ext cx="9616138" cy="11318803"/>
          </a:xfrm>
          <a:custGeom>
            <a:avLst/>
            <a:gdLst/>
            <a:ahLst/>
            <a:cxnLst/>
            <a:rect l="l" t="t" r="r" b="b"/>
            <a:pathLst>
              <a:path w="9616138" h="11318803">
                <a:moveTo>
                  <a:pt x="0" y="0"/>
                </a:moveTo>
                <a:lnTo>
                  <a:pt x="9616138" y="0"/>
                </a:lnTo>
                <a:lnTo>
                  <a:pt x="9616138" y="11318803"/>
                </a:lnTo>
                <a:lnTo>
                  <a:pt x="0" y="11318803"/>
                </a:lnTo>
                <a:lnTo>
                  <a:pt x="0" y="0"/>
                </a:lnTo>
                <a:close/>
              </a:path>
            </a:pathLst>
          </a:custGeom>
          <a:blipFill>
            <a:blip r:embed="rId2"/>
            <a:stretch>
              <a:fillRect l="-3715" t="-18951" r="-3715"/>
            </a:stretch>
          </a:blipFill>
        </p:spPr>
      </p:sp>
      <p:sp>
        <p:nvSpPr>
          <p:cNvPr id="5" name="TextBox 5"/>
          <p:cNvSpPr txBox="1"/>
          <p:nvPr/>
        </p:nvSpPr>
        <p:spPr>
          <a:xfrm>
            <a:off x="9457374" y="1350713"/>
            <a:ext cx="6850415" cy="8428108"/>
          </a:xfrm>
          <a:prstGeom prst="rect">
            <a:avLst/>
          </a:prstGeom>
        </p:spPr>
        <p:txBody>
          <a:bodyPr lIns="0" tIns="0" rIns="0" bIns="0" rtlCol="0" anchor="t">
            <a:spAutoFit/>
          </a:bodyPr>
          <a:lstStyle/>
          <a:p>
            <a:pPr algn="l">
              <a:lnSpc>
                <a:spcPts val="6699"/>
              </a:lnSpc>
            </a:pPr>
            <a:r>
              <a:rPr lang="en-US" sz="4135" b="1" spc="-16" dirty="0">
                <a:solidFill>
                  <a:srgbClr val="FFFFFF"/>
                </a:solidFill>
                <a:latin typeface="Asap Bold"/>
                <a:ea typeface="Asap Bold"/>
                <a:cs typeface="Asap Bold"/>
                <a:sym typeface="Asap Bold"/>
              </a:rPr>
              <a:t>·</a:t>
            </a:r>
            <a:r>
              <a:rPr lang="en-US" sz="4135" b="1" spc="-16" dirty="0" err="1">
                <a:solidFill>
                  <a:srgbClr val="FFFFFF"/>
                </a:solidFill>
                <a:latin typeface="Asap Bold"/>
                <a:ea typeface="Asap Bold"/>
                <a:cs typeface="Asap Bold"/>
                <a:sym typeface="Asap Bold"/>
              </a:rPr>
              <a:t>Đăng</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nhập</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và</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đăng</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ký</a:t>
            </a:r>
            <a:endParaRPr lang="en-US" sz="4135" b="1" spc="-16" dirty="0">
              <a:solidFill>
                <a:srgbClr val="FFFFFF"/>
              </a:solidFill>
              <a:latin typeface="Asap Bold"/>
              <a:ea typeface="Asap Bold"/>
              <a:cs typeface="Asap Bold"/>
              <a:sym typeface="Asap Bold"/>
            </a:endParaRPr>
          </a:p>
          <a:p>
            <a:pPr algn="l">
              <a:lnSpc>
                <a:spcPts val="6699"/>
              </a:lnSpc>
            </a:pPr>
            <a:r>
              <a:rPr lang="en-US" sz="4135" b="1" spc="-16" dirty="0">
                <a:solidFill>
                  <a:srgbClr val="FFFFFF"/>
                </a:solidFill>
                <a:latin typeface="Asap Bold"/>
                <a:ea typeface="Asap Bold"/>
                <a:cs typeface="Asap Bold"/>
                <a:sym typeface="Asap Bold"/>
              </a:rPr>
              <a:t>·</a:t>
            </a:r>
            <a:r>
              <a:rPr lang="en-US" sz="4135" b="1" spc="-16" dirty="0" err="1">
                <a:solidFill>
                  <a:srgbClr val="FFFFFF"/>
                </a:solidFill>
                <a:latin typeface="Asap Bold"/>
                <a:ea typeface="Asap Bold"/>
                <a:cs typeface="Asap Bold"/>
                <a:sym typeface="Asap Bold"/>
              </a:rPr>
              <a:t>Quản</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lý</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người</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dùng</a:t>
            </a:r>
            <a:endParaRPr lang="en-US" sz="4135" b="1" spc="-16" dirty="0">
              <a:solidFill>
                <a:srgbClr val="FFFFFF"/>
              </a:solidFill>
              <a:latin typeface="Asap Bold"/>
              <a:ea typeface="Asap Bold"/>
              <a:cs typeface="Asap Bold"/>
              <a:sym typeface="Asap Bold"/>
            </a:endParaRPr>
          </a:p>
          <a:p>
            <a:pPr algn="l">
              <a:lnSpc>
                <a:spcPts val="6699"/>
              </a:lnSpc>
            </a:pPr>
            <a:r>
              <a:rPr lang="en-US" sz="4135" b="1" spc="-16" dirty="0">
                <a:solidFill>
                  <a:srgbClr val="FFFFFF"/>
                </a:solidFill>
                <a:latin typeface="Asap Bold"/>
                <a:ea typeface="Asap Bold"/>
                <a:cs typeface="Asap Bold"/>
                <a:sym typeface="Asap Bold"/>
              </a:rPr>
              <a:t>·</a:t>
            </a:r>
            <a:r>
              <a:rPr lang="en-US" sz="4135" b="1" spc="-16" dirty="0" err="1">
                <a:solidFill>
                  <a:srgbClr val="FFFFFF"/>
                </a:solidFill>
                <a:latin typeface="Asap Bold"/>
                <a:ea typeface="Asap Bold"/>
                <a:cs typeface="Asap Bold"/>
                <a:sym typeface="Asap Bold"/>
              </a:rPr>
              <a:t>Quản</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lý</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khách</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hàng</a:t>
            </a:r>
            <a:r>
              <a:rPr lang="en-US" sz="4135" b="1" spc="-16" dirty="0">
                <a:solidFill>
                  <a:srgbClr val="FFFFFF"/>
                </a:solidFill>
                <a:latin typeface="Asap Bold"/>
                <a:ea typeface="Asap Bold"/>
                <a:cs typeface="Asap Bold"/>
                <a:sym typeface="Asap Bold"/>
              </a:rPr>
              <a:t> </a:t>
            </a:r>
          </a:p>
          <a:p>
            <a:pPr algn="l">
              <a:lnSpc>
                <a:spcPts val="6699"/>
              </a:lnSpc>
            </a:pPr>
            <a:r>
              <a:rPr lang="en-US" sz="4135" b="1" spc="-16" dirty="0">
                <a:solidFill>
                  <a:srgbClr val="FFFFFF"/>
                </a:solidFill>
                <a:latin typeface="Asap Bold"/>
                <a:ea typeface="Asap Bold"/>
                <a:cs typeface="Asap Bold"/>
                <a:sym typeface="Asap Bold"/>
              </a:rPr>
              <a:t>·</a:t>
            </a:r>
            <a:r>
              <a:rPr lang="en-US" sz="4135" b="1" spc="-16" dirty="0" err="1">
                <a:solidFill>
                  <a:srgbClr val="FFFFFF"/>
                </a:solidFill>
                <a:latin typeface="Asap Bold"/>
                <a:ea typeface="Asap Bold"/>
                <a:cs typeface="Asap Bold"/>
                <a:sym typeface="Asap Bold"/>
              </a:rPr>
              <a:t>Quản</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lý</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sản</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phẩm</a:t>
            </a:r>
            <a:endParaRPr lang="en-US" sz="4135" b="1" spc="-16" dirty="0">
              <a:solidFill>
                <a:srgbClr val="FFFFFF"/>
              </a:solidFill>
              <a:latin typeface="Asap Bold"/>
              <a:ea typeface="Asap Bold"/>
              <a:cs typeface="Asap Bold"/>
              <a:sym typeface="Asap Bold"/>
            </a:endParaRPr>
          </a:p>
          <a:p>
            <a:pPr algn="l">
              <a:lnSpc>
                <a:spcPts val="6699"/>
              </a:lnSpc>
            </a:pPr>
            <a:r>
              <a:rPr lang="en-US" sz="4135" b="1" spc="-16" dirty="0">
                <a:solidFill>
                  <a:srgbClr val="FFFFFF"/>
                </a:solidFill>
                <a:latin typeface="Asap Bold"/>
                <a:ea typeface="Asap Bold"/>
                <a:cs typeface="Asap Bold"/>
                <a:sym typeface="Asap Bold"/>
              </a:rPr>
              <a:t>·</a:t>
            </a:r>
            <a:r>
              <a:rPr lang="en-US" sz="4135" b="1" spc="-16" dirty="0" err="1">
                <a:solidFill>
                  <a:srgbClr val="FFFFFF"/>
                </a:solidFill>
                <a:latin typeface="Asap Bold"/>
                <a:ea typeface="Asap Bold"/>
                <a:cs typeface="Asap Bold"/>
                <a:sym typeface="Asap Bold"/>
              </a:rPr>
              <a:t>Quản</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lý</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đơn</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hàng</a:t>
            </a:r>
            <a:endParaRPr lang="en-US" sz="4135" b="1" spc="-16" dirty="0">
              <a:solidFill>
                <a:srgbClr val="FFFFFF"/>
              </a:solidFill>
              <a:latin typeface="Asap Bold"/>
              <a:ea typeface="Asap Bold"/>
              <a:cs typeface="Asap Bold"/>
              <a:sym typeface="Asap Bold"/>
            </a:endParaRPr>
          </a:p>
          <a:p>
            <a:pPr algn="l">
              <a:lnSpc>
                <a:spcPts val="6699"/>
              </a:lnSpc>
            </a:pPr>
            <a:r>
              <a:rPr lang="en-US" sz="4135" b="1" spc="-16" dirty="0">
                <a:solidFill>
                  <a:srgbClr val="FFFFFF"/>
                </a:solidFill>
                <a:latin typeface="Asap Bold"/>
                <a:ea typeface="Asap Bold"/>
                <a:cs typeface="Asap Bold"/>
                <a:sym typeface="Asap Bold"/>
              </a:rPr>
              <a:t>·</a:t>
            </a:r>
            <a:r>
              <a:rPr lang="en-US" sz="4135" b="1" spc="-16" dirty="0" err="1">
                <a:solidFill>
                  <a:srgbClr val="FFFFFF"/>
                </a:solidFill>
                <a:latin typeface="Asap Bold"/>
                <a:ea typeface="Asap Bold"/>
                <a:cs typeface="Asap Bold"/>
                <a:sym typeface="Asap Bold"/>
              </a:rPr>
              <a:t>Tìm</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kiếm</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và</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lọc</a:t>
            </a:r>
            <a:endParaRPr lang="en-US" sz="4135" b="1" spc="-16" dirty="0">
              <a:solidFill>
                <a:srgbClr val="FFFFFF"/>
              </a:solidFill>
              <a:latin typeface="Asap Bold"/>
              <a:ea typeface="Asap Bold"/>
              <a:cs typeface="Asap Bold"/>
              <a:sym typeface="Asap Bold"/>
            </a:endParaRPr>
          </a:p>
          <a:p>
            <a:pPr algn="l">
              <a:lnSpc>
                <a:spcPts val="6699"/>
              </a:lnSpc>
            </a:pPr>
            <a:r>
              <a:rPr lang="en-US" sz="4135" b="1" spc="-16" dirty="0">
                <a:solidFill>
                  <a:srgbClr val="FFFFFF"/>
                </a:solidFill>
                <a:latin typeface="Asap Bold"/>
                <a:ea typeface="Asap Bold"/>
                <a:cs typeface="Asap Bold"/>
                <a:sym typeface="Asap Bold"/>
              </a:rPr>
              <a:t>·</a:t>
            </a:r>
            <a:r>
              <a:rPr lang="en-US" sz="4135" b="1" spc="-16" dirty="0" err="1">
                <a:solidFill>
                  <a:srgbClr val="FFFFFF"/>
                </a:solidFill>
                <a:latin typeface="Asap Bold"/>
                <a:ea typeface="Asap Bold"/>
                <a:cs typeface="Asap Bold"/>
                <a:sym typeface="Asap Bold"/>
              </a:rPr>
              <a:t>Giỏ</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hàng</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và</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thanh</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toán</a:t>
            </a:r>
            <a:endParaRPr lang="en-US" sz="4135" b="1" spc="-16" dirty="0">
              <a:solidFill>
                <a:srgbClr val="FFFFFF"/>
              </a:solidFill>
              <a:latin typeface="Asap Bold"/>
              <a:ea typeface="Asap Bold"/>
              <a:cs typeface="Asap Bold"/>
              <a:sym typeface="Asap Bold"/>
            </a:endParaRPr>
          </a:p>
          <a:p>
            <a:pPr algn="l">
              <a:lnSpc>
                <a:spcPts val="6699"/>
              </a:lnSpc>
            </a:pPr>
            <a:r>
              <a:rPr lang="en-US" sz="4135" b="1" spc="-16" dirty="0">
                <a:solidFill>
                  <a:srgbClr val="FFFFFF"/>
                </a:solidFill>
                <a:latin typeface="Asap Bold"/>
                <a:ea typeface="Asap Bold"/>
                <a:cs typeface="Asap Bold"/>
                <a:sym typeface="Asap Bold"/>
              </a:rPr>
              <a:t>·</a:t>
            </a:r>
            <a:r>
              <a:rPr lang="en-US" sz="4135" b="1" spc="-16" dirty="0" err="1">
                <a:solidFill>
                  <a:srgbClr val="FFFFFF"/>
                </a:solidFill>
                <a:latin typeface="Asap Bold"/>
                <a:ea typeface="Asap Bold"/>
                <a:cs typeface="Asap Bold"/>
                <a:sym typeface="Asap Bold"/>
              </a:rPr>
              <a:t>Thống</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kê</a:t>
            </a:r>
            <a:endParaRPr lang="en-US" sz="4135" b="1" spc="-16" dirty="0">
              <a:solidFill>
                <a:srgbClr val="FFFFFF"/>
              </a:solidFill>
              <a:latin typeface="Asap Bold"/>
              <a:ea typeface="Asap Bold"/>
              <a:cs typeface="Asap Bold"/>
              <a:sym typeface="Asap Bold"/>
            </a:endParaRPr>
          </a:p>
          <a:p>
            <a:pPr algn="l">
              <a:lnSpc>
                <a:spcPts val="6699"/>
              </a:lnSpc>
            </a:pPr>
            <a:r>
              <a:rPr lang="en-US" sz="4135" b="1" spc="-16" dirty="0">
                <a:solidFill>
                  <a:srgbClr val="FFFFFF"/>
                </a:solidFill>
                <a:latin typeface="Asap Bold"/>
                <a:ea typeface="Asap Bold"/>
                <a:cs typeface="Asap Bold"/>
                <a:sym typeface="Asap Bold"/>
              </a:rPr>
              <a:t>·Giao </a:t>
            </a:r>
            <a:r>
              <a:rPr lang="en-US" sz="4135" b="1" spc="-16" dirty="0" err="1">
                <a:solidFill>
                  <a:srgbClr val="FFFFFF"/>
                </a:solidFill>
                <a:latin typeface="Asap Bold"/>
                <a:ea typeface="Asap Bold"/>
                <a:cs typeface="Asap Bold"/>
                <a:sym typeface="Asap Bold"/>
              </a:rPr>
              <a:t>diện</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người</a:t>
            </a:r>
            <a:r>
              <a:rPr lang="en-US" sz="4135" b="1" spc="-16" dirty="0">
                <a:solidFill>
                  <a:srgbClr val="FFFFFF"/>
                </a:solidFill>
                <a:latin typeface="Asap Bold"/>
                <a:ea typeface="Asap Bold"/>
                <a:cs typeface="Asap Bold"/>
                <a:sym typeface="Asap Bold"/>
              </a:rPr>
              <a:t> </a:t>
            </a:r>
            <a:r>
              <a:rPr lang="en-US" sz="4135" b="1" spc="-16" dirty="0" err="1">
                <a:solidFill>
                  <a:srgbClr val="FFFFFF"/>
                </a:solidFill>
                <a:latin typeface="Asap Bold"/>
                <a:ea typeface="Asap Bold"/>
                <a:cs typeface="Asap Bold"/>
                <a:sym typeface="Asap Bold"/>
              </a:rPr>
              <a:t>dùng</a:t>
            </a:r>
            <a:r>
              <a:rPr lang="en-US" sz="4135" b="1" spc="-16" dirty="0">
                <a:solidFill>
                  <a:srgbClr val="FFFFFF"/>
                </a:solidFill>
                <a:latin typeface="Asap Bold"/>
                <a:ea typeface="Asap Bold"/>
                <a:cs typeface="Asap Bold"/>
                <a:sym typeface="Asap Bold"/>
              </a:rPr>
              <a:t> (UI)</a:t>
            </a:r>
          </a:p>
          <a:p>
            <a:pPr algn="l">
              <a:lnSpc>
                <a:spcPts val="6699"/>
              </a:lnSpc>
            </a:pPr>
            <a:endParaRPr lang="en-US" sz="4135" b="1" spc="-16" dirty="0">
              <a:solidFill>
                <a:srgbClr val="FFFFFF"/>
              </a:solidFill>
              <a:latin typeface="Asap Bold"/>
              <a:ea typeface="Asap Bold"/>
              <a:cs typeface="Asap Bold"/>
              <a:sym typeface="Asap Bold"/>
            </a:endParaRPr>
          </a:p>
        </p:txBody>
      </p:sp>
      <p:sp>
        <p:nvSpPr>
          <p:cNvPr id="6" name="TextBox 6"/>
          <p:cNvSpPr txBox="1"/>
          <p:nvPr/>
        </p:nvSpPr>
        <p:spPr>
          <a:xfrm>
            <a:off x="1028700" y="3374429"/>
            <a:ext cx="4777649" cy="2640933"/>
          </a:xfrm>
          <a:prstGeom prst="rect">
            <a:avLst/>
          </a:prstGeom>
        </p:spPr>
        <p:txBody>
          <a:bodyPr lIns="0" tIns="0" rIns="0" bIns="0" rtlCol="0" anchor="t">
            <a:spAutoFit/>
          </a:bodyPr>
          <a:lstStyle/>
          <a:p>
            <a:pPr marL="0" lvl="0" indent="0" algn="l">
              <a:lnSpc>
                <a:spcPts val="10540"/>
              </a:lnSpc>
            </a:pPr>
            <a:r>
              <a:rPr lang="en-US" sz="7925" b="1">
                <a:solidFill>
                  <a:srgbClr val="FFFFFF"/>
                </a:solidFill>
                <a:latin typeface="Asap Semi-Bold"/>
                <a:ea typeface="Asap Semi-Bold"/>
                <a:cs typeface="Asap Semi-Bold"/>
                <a:sym typeface="Asap Semi-Bold"/>
              </a:rPr>
              <a:t>2. Scope (Phạm Vi)</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741" y="2741"/>
            <a:ext cx="3426036" cy="3420554"/>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545454">
                <a:alpha val="3922"/>
              </a:srgbClr>
            </a:solidFill>
          </p:spPr>
        </p:sp>
      </p:grpSp>
      <p:grpSp>
        <p:nvGrpSpPr>
          <p:cNvPr id="4" name="Group 4"/>
          <p:cNvGrpSpPr/>
          <p:nvPr/>
        </p:nvGrpSpPr>
        <p:grpSpPr>
          <a:xfrm rot="-10800000">
            <a:off x="17084797" y="0"/>
            <a:ext cx="1212728" cy="1210788"/>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sp>
        <p:nvSpPr>
          <p:cNvPr id="6" name="Freeform 6"/>
          <p:cNvSpPr/>
          <p:nvPr/>
        </p:nvSpPr>
        <p:spPr>
          <a:xfrm>
            <a:off x="0" y="6439742"/>
            <a:ext cx="7384487" cy="3847258"/>
          </a:xfrm>
          <a:custGeom>
            <a:avLst/>
            <a:gdLst/>
            <a:ahLst/>
            <a:cxnLst/>
            <a:rect l="l" t="t" r="r" b="b"/>
            <a:pathLst>
              <a:path w="7384487" h="3847258">
                <a:moveTo>
                  <a:pt x="0" y="0"/>
                </a:moveTo>
                <a:lnTo>
                  <a:pt x="7384487" y="0"/>
                </a:lnTo>
                <a:lnTo>
                  <a:pt x="7384487" y="3847258"/>
                </a:lnTo>
                <a:lnTo>
                  <a:pt x="0" y="3847258"/>
                </a:lnTo>
                <a:lnTo>
                  <a:pt x="0" y="0"/>
                </a:lnTo>
                <a:close/>
              </a:path>
            </a:pathLst>
          </a:custGeom>
          <a:blipFill>
            <a:blip r:embed="rId2"/>
            <a:stretch>
              <a:fillRect t="-5019" b="-5019"/>
            </a:stretch>
          </a:blipFill>
        </p:spPr>
      </p:sp>
      <p:sp>
        <p:nvSpPr>
          <p:cNvPr id="7" name="Freeform 7"/>
          <p:cNvSpPr/>
          <p:nvPr/>
        </p:nvSpPr>
        <p:spPr>
          <a:xfrm>
            <a:off x="7384487" y="0"/>
            <a:ext cx="10913038" cy="6385329"/>
          </a:xfrm>
          <a:custGeom>
            <a:avLst/>
            <a:gdLst/>
            <a:ahLst/>
            <a:cxnLst/>
            <a:rect l="l" t="t" r="r" b="b"/>
            <a:pathLst>
              <a:path w="10913038" h="6385329">
                <a:moveTo>
                  <a:pt x="0" y="0"/>
                </a:moveTo>
                <a:lnTo>
                  <a:pt x="10913038" y="0"/>
                </a:lnTo>
                <a:lnTo>
                  <a:pt x="10913038" y="6385329"/>
                </a:lnTo>
                <a:lnTo>
                  <a:pt x="0" y="6385329"/>
                </a:lnTo>
                <a:lnTo>
                  <a:pt x="0" y="0"/>
                </a:lnTo>
                <a:close/>
              </a:path>
            </a:pathLst>
          </a:custGeom>
          <a:blipFill>
            <a:blip r:embed="rId3"/>
            <a:stretch>
              <a:fillRect b="-2631"/>
            </a:stretch>
          </a:blipFill>
        </p:spPr>
      </p:sp>
      <p:sp>
        <p:nvSpPr>
          <p:cNvPr id="10" name="TextBox 9">
            <a:extLst>
              <a:ext uri="{FF2B5EF4-FFF2-40B4-BE49-F238E27FC236}">
                <a16:creationId xmlns:a16="http://schemas.microsoft.com/office/drawing/2014/main" id="{35C9DC3D-3334-4B00-9C5A-27ED3F1A33A1}"/>
              </a:ext>
            </a:extLst>
          </p:cNvPr>
          <p:cNvSpPr txBox="1"/>
          <p:nvPr/>
        </p:nvSpPr>
        <p:spPr>
          <a:xfrm>
            <a:off x="304800" y="1608326"/>
            <a:ext cx="7283181" cy="3635419"/>
          </a:xfrm>
          <a:prstGeom prst="rect">
            <a:avLst/>
          </a:prstGeom>
        </p:spPr>
        <p:txBody>
          <a:bodyPr lIns="0" tIns="0" rIns="0" bIns="0" rtlCol="0" anchor="t">
            <a:spAutoFit/>
          </a:bodyPr>
          <a:lstStyle/>
          <a:p>
            <a:pPr marL="388280" lvl="1" algn="l">
              <a:lnSpc>
                <a:spcPts val="5826"/>
              </a:lnSpc>
            </a:pPr>
            <a:r>
              <a:rPr lang="vi-VN" sz="3596" b="1" spc="-14" dirty="0">
                <a:solidFill>
                  <a:srgbClr val="272524"/>
                </a:solidFill>
                <a:latin typeface="Asap Bold"/>
                <a:ea typeface="Asap Bold"/>
                <a:cs typeface="Asap Bold"/>
                <a:sym typeface="Asap Bold"/>
              </a:rPr>
              <a:t>Blackbox: 50 test case</a:t>
            </a:r>
          </a:p>
          <a:p>
            <a:pPr marL="388280" lvl="1" algn="l">
              <a:lnSpc>
                <a:spcPts val="5826"/>
              </a:lnSpc>
            </a:pPr>
            <a:r>
              <a:rPr lang="vi-VN" sz="3596" b="1" spc="-14" dirty="0">
                <a:solidFill>
                  <a:srgbClr val="272524"/>
                </a:solidFill>
                <a:latin typeface="Asap Bold"/>
                <a:ea typeface="Asap Bold"/>
                <a:cs typeface="Asap Bold"/>
                <a:sym typeface="Asap Bold"/>
              </a:rPr>
              <a:t>5 test case fail</a:t>
            </a:r>
          </a:p>
          <a:p>
            <a:pPr marL="388280" lvl="1" algn="l">
              <a:lnSpc>
                <a:spcPts val="5826"/>
              </a:lnSpc>
            </a:pPr>
            <a:r>
              <a:rPr lang="vi-VN" sz="3596" b="1" spc="-14" dirty="0">
                <a:solidFill>
                  <a:srgbClr val="272524"/>
                </a:solidFill>
                <a:latin typeface="Asap Bold"/>
                <a:ea typeface="Asap Bold"/>
                <a:cs typeface="Asap Bold"/>
                <a:sym typeface="Asap Bold"/>
              </a:rPr>
              <a:t>45 test case pass</a:t>
            </a:r>
          </a:p>
          <a:p>
            <a:pPr marL="388280" lvl="1">
              <a:lnSpc>
                <a:spcPts val="5826"/>
              </a:lnSpc>
            </a:pPr>
            <a:r>
              <a:rPr lang="vi-VN" sz="3596" b="1" spc="-14">
                <a:solidFill>
                  <a:srgbClr val="272524"/>
                </a:solidFill>
                <a:latin typeface="Asap Bold"/>
                <a:ea typeface="Asap Bold"/>
                <a:cs typeface="Asap Bold"/>
                <a:sym typeface="Asap Bold"/>
              </a:rPr>
              <a:t>Whitebox: 58 test case</a:t>
            </a:r>
            <a:endParaRPr lang="vi-VN" sz="3596" b="1" spc="-14" dirty="0">
              <a:solidFill>
                <a:srgbClr val="272524"/>
              </a:solidFill>
              <a:latin typeface="Asap Bold"/>
              <a:ea typeface="Asap Bold"/>
              <a:cs typeface="Asap Bold"/>
              <a:sym typeface="Asap Bold"/>
            </a:endParaRPr>
          </a:p>
          <a:p>
            <a:pPr marL="388280" lvl="1" algn="l">
              <a:lnSpc>
                <a:spcPts val="5826"/>
              </a:lnSpc>
            </a:pPr>
            <a:endParaRPr lang="vi-VN" sz="3596" b="1" spc="-14" dirty="0">
              <a:solidFill>
                <a:srgbClr val="272524"/>
              </a:solidFill>
              <a:latin typeface="Asap Bold"/>
              <a:ea typeface="Asap Bold"/>
              <a:cs typeface="Asap Bold"/>
              <a:sym typeface="Asap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741" y="2741"/>
            <a:ext cx="3426036" cy="3420554"/>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545454">
                <a:alpha val="3922"/>
              </a:srgbClr>
            </a:solidFill>
          </p:spPr>
        </p:sp>
      </p:grpSp>
      <p:grpSp>
        <p:nvGrpSpPr>
          <p:cNvPr id="4" name="Group 4"/>
          <p:cNvGrpSpPr/>
          <p:nvPr/>
        </p:nvGrpSpPr>
        <p:grpSpPr>
          <a:xfrm rot="-10800000">
            <a:off x="17084797" y="0"/>
            <a:ext cx="1212728" cy="1210788"/>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sp>
        <p:nvSpPr>
          <p:cNvPr id="6" name="Freeform 6"/>
          <p:cNvSpPr/>
          <p:nvPr/>
        </p:nvSpPr>
        <p:spPr>
          <a:xfrm>
            <a:off x="0" y="6439742"/>
            <a:ext cx="7384487" cy="3847258"/>
          </a:xfrm>
          <a:custGeom>
            <a:avLst/>
            <a:gdLst/>
            <a:ahLst/>
            <a:cxnLst/>
            <a:rect l="l" t="t" r="r" b="b"/>
            <a:pathLst>
              <a:path w="7384487" h="3847258">
                <a:moveTo>
                  <a:pt x="0" y="0"/>
                </a:moveTo>
                <a:lnTo>
                  <a:pt x="7384487" y="0"/>
                </a:lnTo>
                <a:lnTo>
                  <a:pt x="7384487" y="3847258"/>
                </a:lnTo>
                <a:lnTo>
                  <a:pt x="0" y="3847258"/>
                </a:lnTo>
                <a:lnTo>
                  <a:pt x="0" y="0"/>
                </a:lnTo>
                <a:close/>
              </a:path>
            </a:pathLst>
          </a:custGeom>
          <a:blipFill>
            <a:blip r:embed="rId2"/>
            <a:stretch>
              <a:fillRect t="-5019" b="-5019"/>
            </a:stretch>
          </a:blipFill>
        </p:spPr>
      </p:sp>
      <p:sp>
        <p:nvSpPr>
          <p:cNvPr id="7" name="Freeform 7"/>
          <p:cNvSpPr/>
          <p:nvPr/>
        </p:nvSpPr>
        <p:spPr>
          <a:xfrm>
            <a:off x="7384487" y="0"/>
            <a:ext cx="10913038" cy="6385329"/>
          </a:xfrm>
          <a:custGeom>
            <a:avLst/>
            <a:gdLst/>
            <a:ahLst/>
            <a:cxnLst/>
            <a:rect l="l" t="t" r="r" b="b"/>
            <a:pathLst>
              <a:path w="10913038" h="6385329">
                <a:moveTo>
                  <a:pt x="0" y="0"/>
                </a:moveTo>
                <a:lnTo>
                  <a:pt x="10913038" y="0"/>
                </a:lnTo>
                <a:lnTo>
                  <a:pt x="10913038" y="6385329"/>
                </a:lnTo>
                <a:lnTo>
                  <a:pt x="0" y="6385329"/>
                </a:lnTo>
                <a:lnTo>
                  <a:pt x="0" y="0"/>
                </a:lnTo>
                <a:close/>
              </a:path>
            </a:pathLst>
          </a:custGeom>
          <a:blipFill>
            <a:blip r:embed="rId3"/>
            <a:stretch>
              <a:fillRect b="-2631"/>
            </a:stretch>
          </a:blipFill>
        </p:spPr>
      </p:sp>
      <p:sp>
        <p:nvSpPr>
          <p:cNvPr id="8" name="TextBox 8"/>
          <p:cNvSpPr txBox="1"/>
          <p:nvPr/>
        </p:nvSpPr>
        <p:spPr>
          <a:xfrm>
            <a:off x="515865" y="2118603"/>
            <a:ext cx="6352758" cy="1307433"/>
          </a:xfrm>
          <a:prstGeom prst="rect">
            <a:avLst/>
          </a:prstGeom>
        </p:spPr>
        <p:txBody>
          <a:bodyPr lIns="0" tIns="0" rIns="0" bIns="0" rtlCol="0" anchor="t">
            <a:spAutoFit/>
          </a:bodyPr>
          <a:lstStyle/>
          <a:p>
            <a:pPr marL="0" lvl="0" indent="0" algn="l">
              <a:lnSpc>
                <a:spcPts val="10540"/>
              </a:lnSpc>
            </a:pPr>
            <a:r>
              <a:rPr lang="en-US" sz="7925" b="1">
                <a:solidFill>
                  <a:srgbClr val="272524"/>
                </a:solidFill>
                <a:latin typeface="Asap Semi-Bold"/>
                <a:ea typeface="Asap Semi-Bold"/>
                <a:cs typeface="Asap Semi-Bold"/>
                <a:sym typeface="Asap Semi-Bold"/>
              </a:rPr>
              <a:t>3. Bug Report</a:t>
            </a:r>
          </a:p>
        </p:txBody>
      </p:sp>
      <p:sp>
        <p:nvSpPr>
          <p:cNvPr id="9" name="TextBox 9"/>
          <p:cNvSpPr txBox="1"/>
          <p:nvPr/>
        </p:nvSpPr>
        <p:spPr>
          <a:xfrm>
            <a:off x="9144000" y="6463812"/>
            <a:ext cx="7283181" cy="3637194"/>
          </a:xfrm>
          <a:prstGeom prst="rect">
            <a:avLst/>
          </a:prstGeom>
        </p:spPr>
        <p:txBody>
          <a:bodyPr lIns="0" tIns="0" rIns="0" bIns="0" rtlCol="0" anchor="t">
            <a:spAutoFit/>
          </a:bodyPr>
          <a:lstStyle/>
          <a:p>
            <a:pPr marL="776560" lvl="1" indent="-388280" algn="l">
              <a:lnSpc>
                <a:spcPts val="5826"/>
              </a:lnSpc>
              <a:buAutoNum type="arabicPeriod"/>
            </a:pPr>
            <a:r>
              <a:rPr lang="en-US" sz="3596" b="1" spc="-14" dirty="0" err="1">
                <a:solidFill>
                  <a:srgbClr val="272524"/>
                </a:solidFill>
                <a:latin typeface="Asap Bold"/>
                <a:ea typeface="Asap Bold"/>
                <a:cs typeface="Asap Bold"/>
                <a:sym typeface="Asap Bold"/>
              </a:rPr>
              <a:t>Liên</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kết</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đến</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mạng</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xã</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hội</a:t>
            </a:r>
            <a:endParaRPr lang="en-US" sz="3596" b="1" spc="-14" dirty="0">
              <a:solidFill>
                <a:srgbClr val="272524"/>
              </a:solidFill>
              <a:latin typeface="Asap Bold"/>
              <a:ea typeface="Asap Bold"/>
              <a:cs typeface="Asap Bold"/>
              <a:sym typeface="Asap Bold"/>
            </a:endParaRPr>
          </a:p>
          <a:p>
            <a:pPr marL="776560" lvl="1" indent="-388280" algn="l">
              <a:lnSpc>
                <a:spcPts val="5826"/>
              </a:lnSpc>
              <a:buAutoNum type="arabicPeriod"/>
            </a:pPr>
            <a:r>
              <a:rPr lang="en-US" sz="3596" b="1" spc="-14" dirty="0" err="1">
                <a:solidFill>
                  <a:srgbClr val="272524"/>
                </a:solidFill>
                <a:latin typeface="Asap Bold"/>
                <a:ea typeface="Asap Bold"/>
                <a:cs typeface="Asap Bold"/>
                <a:sym typeface="Asap Bold"/>
              </a:rPr>
              <a:t>Liên</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kết</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điều</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hướng</a:t>
            </a:r>
            <a:endParaRPr lang="en-US" sz="3596" b="1" spc="-14" dirty="0">
              <a:solidFill>
                <a:srgbClr val="272524"/>
              </a:solidFill>
              <a:latin typeface="Asap Bold"/>
              <a:ea typeface="Asap Bold"/>
              <a:cs typeface="Asap Bold"/>
              <a:sym typeface="Asap Bold"/>
            </a:endParaRPr>
          </a:p>
          <a:p>
            <a:pPr marL="776560" lvl="1" indent="-388280" algn="l">
              <a:lnSpc>
                <a:spcPts val="5826"/>
              </a:lnSpc>
              <a:buAutoNum type="arabicPeriod"/>
            </a:pP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Liên</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kết</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thực</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đơn</a:t>
            </a:r>
            <a:endParaRPr lang="en-US" sz="3596" b="1" spc="-14" dirty="0">
              <a:solidFill>
                <a:srgbClr val="272524"/>
              </a:solidFill>
              <a:latin typeface="Asap Bold"/>
              <a:ea typeface="Asap Bold"/>
              <a:cs typeface="Asap Bold"/>
              <a:sym typeface="Asap Bold"/>
            </a:endParaRPr>
          </a:p>
          <a:p>
            <a:pPr marL="776560" lvl="1" indent="-388280" algn="l">
              <a:lnSpc>
                <a:spcPts val="5826"/>
              </a:lnSpc>
              <a:buAutoNum type="arabicPeriod"/>
            </a:pP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Lọc</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sản</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phẩm</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theo</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danh</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mục</a:t>
            </a:r>
            <a:endParaRPr lang="en-US" sz="3596" b="1" spc="-14" dirty="0">
              <a:solidFill>
                <a:srgbClr val="272524"/>
              </a:solidFill>
              <a:latin typeface="Asap Bold"/>
              <a:ea typeface="Asap Bold"/>
              <a:cs typeface="Asap Bold"/>
              <a:sym typeface="Asap Bold"/>
            </a:endParaRPr>
          </a:p>
          <a:p>
            <a:pPr marL="776560" lvl="1" indent="-388280" algn="l">
              <a:lnSpc>
                <a:spcPts val="5826"/>
              </a:lnSpc>
              <a:buAutoNum type="arabicPeriod"/>
            </a:pP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Xóa</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khách</a:t>
            </a:r>
            <a:r>
              <a:rPr lang="en-US" sz="3596" b="1" spc="-14" dirty="0">
                <a:solidFill>
                  <a:srgbClr val="272524"/>
                </a:solidFill>
                <a:latin typeface="Asap Bold"/>
                <a:ea typeface="Asap Bold"/>
                <a:cs typeface="Asap Bold"/>
                <a:sym typeface="Asap Bold"/>
              </a:rPr>
              <a:t> </a:t>
            </a:r>
            <a:r>
              <a:rPr lang="en-US" sz="3596" b="1" spc="-14" dirty="0" err="1">
                <a:solidFill>
                  <a:srgbClr val="272524"/>
                </a:solidFill>
                <a:latin typeface="Asap Bold"/>
                <a:ea typeface="Asap Bold"/>
                <a:cs typeface="Asap Bold"/>
                <a:sym typeface="Asap Bold"/>
              </a:rPr>
              <a:t>hàng</a:t>
            </a:r>
            <a:endParaRPr lang="en-US" sz="3596" b="1" spc="-14" dirty="0">
              <a:solidFill>
                <a:srgbClr val="272524"/>
              </a:solidFill>
              <a:latin typeface="Asap Bold"/>
              <a:ea typeface="Asap Bold"/>
              <a:cs typeface="Asap Bold"/>
              <a:sym typeface="Asap Bold"/>
            </a:endParaRPr>
          </a:p>
        </p:txBody>
      </p:sp>
    </p:spTree>
    <p:extLst>
      <p:ext uri="{BB962C8B-B14F-4D97-AF65-F5344CB8AC3E}">
        <p14:creationId xmlns:p14="http://schemas.microsoft.com/office/powerpoint/2010/main" val="4168750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741" y="2741"/>
            <a:ext cx="3426036" cy="3420554"/>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545454">
                <a:alpha val="3922"/>
              </a:srgbClr>
            </a:solidFill>
          </p:spPr>
        </p:sp>
      </p:grpSp>
      <p:sp>
        <p:nvSpPr>
          <p:cNvPr id="4" name="Freeform 4"/>
          <p:cNvSpPr/>
          <p:nvPr/>
        </p:nvSpPr>
        <p:spPr>
          <a:xfrm>
            <a:off x="1424361" y="906678"/>
            <a:ext cx="239123" cy="244044"/>
          </a:xfrm>
          <a:custGeom>
            <a:avLst/>
            <a:gdLst/>
            <a:ahLst/>
            <a:cxnLst/>
            <a:rect l="l" t="t" r="r" b="b"/>
            <a:pathLst>
              <a:path w="239123" h="244044">
                <a:moveTo>
                  <a:pt x="0" y="0"/>
                </a:moveTo>
                <a:lnTo>
                  <a:pt x="239124" y="0"/>
                </a:lnTo>
                <a:lnTo>
                  <a:pt x="239124" y="244044"/>
                </a:lnTo>
                <a:lnTo>
                  <a:pt x="0" y="244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rot="-10800000">
            <a:off x="17084797" y="0"/>
            <a:ext cx="1212728" cy="1210788"/>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sp>
        <p:nvSpPr>
          <p:cNvPr id="7" name="Freeform 7"/>
          <p:cNvSpPr/>
          <p:nvPr/>
        </p:nvSpPr>
        <p:spPr>
          <a:xfrm>
            <a:off x="7266770" y="1971000"/>
            <a:ext cx="10809262" cy="6029680"/>
          </a:xfrm>
          <a:custGeom>
            <a:avLst/>
            <a:gdLst/>
            <a:ahLst/>
            <a:cxnLst/>
            <a:rect l="l" t="t" r="r" b="b"/>
            <a:pathLst>
              <a:path w="10809262" h="6029680">
                <a:moveTo>
                  <a:pt x="0" y="0"/>
                </a:moveTo>
                <a:lnTo>
                  <a:pt x="10809261" y="0"/>
                </a:lnTo>
                <a:lnTo>
                  <a:pt x="10809261" y="6029680"/>
                </a:lnTo>
                <a:lnTo>
                  <a:pt x="0" y="6029680"/>
                </a:lnTo>
                <a:lnTo>
                  <a:pt x="0" y="0"/>
                </a:lnTo>
                <a:close/>
              </a:path>
            </a:pathLst>
          </a:custGeom>
          <a:blipFill>
            <a:blip r:embed="rId4"/>
            <a:stretch>
              <a:fillRect t="-459" b="-459"/>
            </a:stretch>
          </a:blipFill>
        </p:spPr>
      </p:sp>
      <p:sp>
        <p:nvSpPr>
          <p:cNvPr id="8" name="TextBox 8"/>
          <p:cNvSpPr txBox="1"/>
          <p:nvPr/>
        </p:nvSpPr>
        <p:spPr>
          <a:xfrm>
            <a:off x="106641" y="2432245"/>
            <a:ext cx="6274154" cy="4640466"/>
          </a:xfrm>
          <a:prstGeom prst="rect">
            <a:avLst/>
          </a:prstGeom>
        </p:spPr>
        <p:txBody>
          <a:bodyPr lIns="0" tIns="0" rIns="0" bIns="0" rtlCol="0" anchor="t">
            <a:spAutoFit/>
          </a:bodyPr>
          <a:lstStyle/>
          <a:p>
            <a:pPr marL="819739" lvl="1" indent="-409869" algn="l">
              <a:lnSpc>
                <a:spcPts val="9492"/>
              </a:lnSpc>
              <a:buAutoNum type="arabicPeriod"/>
            </a:pPr>
            <a:r>
              <a:rPr lang="en-US" sz="3796" spc="-15" dirty="0" err="1">
                <a:solidFill>
                  <a:srgbClr val="272524"/>
                </a:solidFill>
                <a:latin typeface="Asap"/>
                <a:ea typeface="Asap"/>
                <a:cs typeface="Asap"/>
                <a:sym typeface="Asap"/>
              </a:rPr>
              <a:t>Liên</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kết</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đến</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mạng</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xã</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hội</a:t>
            </a:r>
            <a:endParaRPr lang="en-US" sz="3796" spc="-15" dirty="0">
              <a:solidFill>
                <a:srgbClr val="272524"/>
              </a:solidFill>
              <a:latin typeface="Asap"/>
              <a:ea typeface="Asap"/>
              <a:cs typeface="Asap"/>
              <a:sym typeface="Asap"/>
            </a:endParaRPr>
          </a:p>
          <a:p>
            <a:pPr marL="819739" lvl="1" indent="-409869" algn="l">
              <a:lnSpc>
                <a:spcPts val="9492"/>
              </a:lnSpc>
              <a:buAutoNum type="arabicPeriod"/>
            </a:pPr>
            <a:r>
              <a:rPr lang="en-US" sz="3796" spc="-15" dirty="0" err="1">
                <a:solidFill>
                  <a:srgbClr val="272524"/>
                </a:solidFill>
                <a:latin typeface="Asap"/>
                <a:ea typeface="Asap"/>
                <a:cs typeface="Asap"/>
                <a:sym typeface="Asap"/>
              </a:rPr>
              <a:t>Liên</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kết</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điều</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hướng</a:t>
            </a:r>
            <a:endParaRPr lang="en-US" sz="3796" spc="-15" dirty="0">
              <a:solidFill>
                <a:srgbClr val="272524"/>
              </a:solidFill>
              <a:latin typeface="Asap"/>
              <a:ea typeface="Asap"/>
              <a:cs typeface="Asap"/>
              <a:sym typeface="Asap"/>
            </a:endParaRPr>
          </a:p>
          <a:p>
            <a:pPr marL="819739" lvl="1" indent="-409869" algn="l">
              <a:lnSpc>
                <a:spcPts val="9492"/>
              </a:lnSpc>
              <a:buAutoNum type="arabicPeriod"/>
            </a:pP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Liên</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kết</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thực</a:t>
            </a:r>
            <a:r>
              <a:rPr lang="en-US" sz="3796" spc="-15" dirty="0">
                <a:solidFill>
                  <a:srgbClr val="272524"/>
                </a:solidFill>
                <a:latin typeface="Asap"/>
                <a:ea typeface="Asap"/>
                <a:cs typeface="Asap"/>
                <a:sym typeface="Asap"/>
              </a:rPr>
              <a:t> </a:t>
            </a:r>
            <a:r>
              <a:rPr lang="en-US" sz="3796" spc="-15" dirty="0" err="1">
                <a:solidFill>
                  <a:srgbClr val="272524"/>
                </a:solidFill>
                <a:latin typeface="Asap"/>
                <a:ea typeface="Asap"/>
                <a:cs typeface="Asap"/>
                <a:sym typeface="Asap"/>
              </a:rPr>
              <a:t>đơn</a:t>
            </a:r>
            <a:endParaRPr lang="en-US" sz="3796" spc="-15" dirty="0">
              <a:solidFill>
                <a:srgbClr val="272524"/>
              </a:solidFill>
              <a:latin typeface="Asap"/>
              <a:ea typeface="Asap"/>
              <a:cs typeface="Asap"/>
              <a:sym typeface="Asap"/>
            </a:endParaRPr>
          </a:p>
          <a:p>
            <a:pPr algn="l">
              <a:lnSpc>
                <a:spcPts val="9492"/>
              </a:lnSpc>
            </a:pPr>
            <a:endParaRPr lang="en-US" sz="3796" spc="-15" dirty="0">
              <a:solidFill>
                <a:srgbClr val="272524"/>
              </a:solidFill>
              <a:latin typeface="Asap"/>
              <a:ea typeface="Asap"/>
              <a:cs typeface="Asap"/>
              <a:sym typeface="Asap"/>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741" y="2741"/>
            <a:ext cx="3426036" cy="3420554"/>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545454">
                <a:alpha val="3922"/>
              </a:srgbClr>
            </a:solidFill>
          </p:spPr>
        </p:sp>
      </p:grpSp>
      <p:sp>
        <p:nvSpPr>
          <p:cNvPr id="4" name="Freeform 4"/>
          <p:cNvSpPr/>
          <p:nvPr/>
        </p:nvSpPr>
        <p:spPr>
          <a:xfrm>
            <a:off x="1424361" y="906678"/>
            <a:ext cx="239123" cy="244044"/>
          </a:xfrm>
          <a:custGeom>
            <a:avLst/>
            <a:gdLst/>
            <a:ahLst/>
            <a:cxnLst/>
            <a:rect l="l" t="t" r="r" b="b"/>
            <a:pathLst>
              <a:path w="239123" h="244044">
                <a:moveTo>
                  <a:pt x="0" y="0"/>
                </a:moveTo>
                <a:lnTo>
                  <a:pt x="239124" y="0"/>
                </a:lnTo>
                <a:lnTo>
                  <a:pt x="239124" y="244044"/>
                </a:lnTo>
                <a:lnTo>
                  <a:pt x="0" y="24404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rot="-10800000">
            <a:off x="17084797" y="0"/>
            <a:ext cx="1212728" cy="1210788"/>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FEB33"/>
            </a:solidFill>
          </p:spPr>
        </p:sp>
      </p:grpSp>
      <p:sp>
        <p:nvSpPr>
          <p:cNvPr id="7" name="Freeform 7"/>
          <p:cNvSpPr/>
          <p:nvPr/>
        </p:nvSpPr>
        <p:spPr>
          <a:xfrm>
            <a:off x="3420554" y="5479524"/>
            <a:ext cx="12058741" cy="3778776"/>
          </a:xfrm>
          <a:custGeom>
            <a:avLst/>
            <a:gdLst/>
            <a:ahLst/>
            <a:cxnLst/>
            <a:rect l="l" t="t" r="r" b="b"/>
            <a:pathLst>
              <a:path w="12058741" h="3778776">
                <a:moveTo>
                  <a:pt x="0" y="0"/>
                </a:moveTo>
                <a:lnTo>
                  <a:pt x="12058741" y="0"/>
                </a:lnTo>
                <a:lnTo>
                  <a:pt x="12058741" y="3778776"/>
                </a:lnTo>
                <a:lnTo>
                  <a:pt x="0" y="3778776"/>
                </a:lnTo>
                <a:lnTo>
                  <a:pt x="0" y="0"/>
                </a:lnTo>
                <a:close/>
              </a:path>
            </a:pathLst>
          </a:custGeom>
          <a:blipFill>
            <a:blip r:embed="rId4"/>
            <a:stretch>
              <a:fillRect/>
            </a:stretch>
          </a:blipFill>
        </p:spPr>
      </p:sp>
      <p:sp>
        <p:nvSpPr>
          <p:cNvPr id="8" name="Freeform 8"/>
          <p:cNvSpPr/>
          <p:nvPr/>
        </p:nvSpPr>
        <p:spPr>
          <a:xfrm>
            <a:off x="2808705" y="1713018"/>
            <a:ext cx="12670590" cy="2919663"/>
          </a:xfrm>
          <a:custGeom>
            <a:avLst/>
            <a:gdLst/>
            <a:ahLst/>
            <a:cxnLst/>
            <a:rect l="l" t="t" r="r" b="b"/>
            <a:pathLst>
              <a:path w="12670590" h="2919663">
                <a:moveTo>
                  <a:pt x="0" y="0"/>
                </a:moveTo>
                <a:lnTo>
                  <a:pt x="12670590" y="0"/>
                </a:lnTo>
                <a:lnTo>
                  <a:pt x="12670590" y="2919663"/>
                </a:lnTo>
                <a:lnTo>
                  <a:pt x="0" y="2919663"/>
                </a:lnTo>
                <a:lnTo>
                  <a:pt x="0" y="0"/>
                </a:lnTo>
                <a:close/>
              </a:path>
            </a:pathLst>
          </a:custGeom>
          <a:blipFill>
            <a:blip r:embed="rId5"/>
            <a:stretch>
              <a:fillRect/>
            </a:stretch>
          </a:blipFill>
        </p:spPr>
      </p:sp>
      <p:sp>
        <p:nvSpPr>
          <p:cNvPr id="9" name="TextBox 9"/>
          <p:cNvSpPr txBox="1"/>
          <p:nvPr/>
        </p:nvSpPr>
        <p:spPr>
          <a:xfrm>
            <a:off x="6006923" y="110706"/>
            <a:ext cx="6274154" cy="1040016"/>
          </a:xfrm>
          <a:prstGeom prst="rect">
            <a:avLst/>
          </a:prstGeom>
        </p:spPr>
        <p:txBody>
          <a:bodyPr lIns="0" tIns="0" rIns="0" bIns="0" rtlCol="0" anchor="t">
            <a:spAutoFit/>
          </a:bodyPr>
          <a:lstStyle/>
          <a:p>
            <a:pPr algn="l">
              <a:lnSpc>
                <a:spcPts val="9492"/>
              </a:lnSpc>
            </a:pPr>
            <a:r>
              <a:rPr lang="en-US" sz="3796" spc="-15">
                <a:solidFill>
                  <a:srgbClr val="272524"/>
                </a:solidFill>
                <a:latin typeface="Asap"/>
                <a:ea typeface="Asap"/>
                <a:cs typeface="Asap"/>
                <a:sym typeface="Asap"/>
              </a:rPr>
              <a:t>Lọc theo danh mục sản phẩm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424</Words>
  <Application>Microsoft Office PowerPoint</Application>
  <PresentationFormat>Custom</PresentationFormat>
  <Paragraphs>43</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Cambria</vt:lpstr>
      <vt:lpstr>Open Sans</vt:lpstr>
      <vt:lpstr>Asap Semi-Bold</vt:lpstr>
      <vt:lpstr>Asap</vt:lpstr>
      <vt:lpstr>Asap Bold</vt:lpstr>
      <vt:lpstr>Arial</vt:lpstr>
      <vt:lpstr>Raleway Bold</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Navy and Green Professional Business Plan Presentation</dc:title>
  <cp:lastModifiedBy>Trần Hửu Hậu</cp:lastModifiedBy>
  <cp:revision>10</cp:revision>
  <dcterms:created xsi:type="dcterms:W3CDTF">2006-08-16T00:00:00Z</dcterms:created>
  <dcterms:modified xsi:type="dcterms:W3CDTF">2024-12-11T07:28:55Z</dcterms:modified>
  <dc:identifier>DAGY3792aY4</dc:identifier>
</cp:coreProperties>
</file>

<file path=docProps/thumbnail.jpeg>
</file>